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wav"/>
  <Default Extension="wdp" ContentType="image/vnd.ms-photo"/>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26"/>
  </p:notesMasterIdLst>
  <p:handoutMasterIdLst>
    <p:handoutMasterId r:id="rId27"/>
  </p:handoutMasterIdLst>
  <p:sldIdLst>
    <p:sldId id="576" r:id="rId2"/>
    <p:sldId id="600" r:id="rId3"/>
    <p:sldId id="539" r:id="rId4"/>
    <p:sldId id="602" r:id="rId5"/>
    <p:sldId id="580" r:id="rId6"/>
    <p:sldId id="581" r:id="rId7"/>
    <p:sldId id="604" r:id="rId8"/>
    <p:sldId id="583" r:id="rId9"/>
    <p:sldId id="584" r:id="rId10"/>
    <p:sldId id="605" r:id="rId11"/>
    <p:sldId id="599" r:id="rId12"/>
    <p:sldId id="587" r:id="rId13"/>
    <p:sldId id="588" r:id="rId14"/>
    <p:sldId id="589" r:id="rId15"/>
    <p:sldId id="606" r:id="rId16"/>
    <p:sldId id="591" r:id="rId17"/>
    <p:sldId id="607" r:id="rId18"/>
    <p:sldId id="608" r:id="rId19"/>
    <p:sldId id="609" r:id="rId20"/>
    <p:sldId id="595" r:id="rId21"/>
    <p:sldId id="610" r:id="rId22"/>
    <p:sldId id="567" r:id="rId23"/>
    <p:sldId id="582" r:id="rId24"/>
    <p:sldId id="575" r:id="rId25"/>
  </p:sldIdLst>
  <p:sldSz cx="9144000" cy="6858000" type="screen4x3"/>
  <p:notesSz cx="6797675" cy="9926638"/>
  <p:defaultTextStyle>
    <a:defPPr>
      <a:defRPr lang="de-DE"/>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1117">
          <p15:clr>
            <a:srgbClr val="A4A3A4"/>
          </p15:clr>
        </p15:guide>
        <p15:guide id="2" orient="horz" pos="3748">
          <p15:clr>
            <a:srgbClr val="A4A3A4"/>
          </p15:clr>
        </p15:guide>
        <p15:guide id="4" pos="249">
          <p15:clr>
            <a:srgbClr val="A4A3A4"/>
          </p15:clr>
        </p15:guide>
        <p15:guide id="6" orient="horz" pos="867" userDrawn="1">
          <p15:clr>
            <a:srgbClr val="A4A3A4"/>
          </p15:clr>
        </p15:guide>
        <p15:guide id="7" orient="horz" pos="3934">
          <p15:clr>
            <a:srgbClr val="A4A3A4"/>
          </p15:clr>
        </p15:guide>
        <p15:guide id="8" pos="5510">
          <p15:clr>
            <a:srgbClr val="A4A3A4"/>
          </p15:clr>
        </p15:guide>
      </p15:sldGuideLst>
    </p:ext>
    <p:ext uri="{2D200454-40CA-4A62-9FC3-DE9A4176ACB9}">
      <p15:notesGuideLst xmlns:p15="http://schemas.microsoft.com/office/powerpoint/2012/main">
        <p15:guide id="1" orient="horz" pos="3127">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ide" initials="H" lastIdx="1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B276"/>
    <a:srgbClr val="FFFFFF"/>
    <a:srgbClr val="A2B1BA"/>
    <a:srgbClr val="25A2FF"/>
    <a:srgbClr val="266DAA"/>
    <a:srgbClr val="94C120"/>
    <a:srgbClr val="739719"/>
    <a:srgbClr val="205D90"/>
    <a:srgbClr val="93C01F"/>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5" autoAdjust="0"/>
    <p:restoredTop sz="73252" autoAdjust="0"/>
  </p:normalViewPr>
  <p:slideViewPr>
    <p:cSldViewPr snapToGrid="0" snapToObjects="1">
      <p:cViewPr varScale="1">
        <p:scale>
          <a:sx n="77" d="100"/>
          <a:sy n="77" d="100"/>
        </p:scale>
        <p:origin x="2910" y="78"/>
      </p:cViewPr>
      <p:guideLst>
        <p:guide orient="horz" pos="1117"/>
        <p:guide orient="horz" pos="3748"/>
        <p:guide pos="249"/>
        <p:guide orient="horz" pos="867"/>
        <p:guide orient="horz" pos="3934"/>
        <p:guide pos="5510"/>
      </p:guideLst>
    </p:cSldViewPr>
  </p:slideViewPr>
  <p:outlineViewPr>
    <p:cViewPr>
      <p:scale>
        <a:sx n="33" d="100"/>
        <a:sy n="33" d="100"/>
      </p:scale>
      <p:origin x="0" y="14028"/>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p:scale>
          <a:sx n="110" d="100"/>
          <a:sy n="110" d="100"/>
        </p:scale>
        <p:origin x="1626" y="-1890"/>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44813" cy="495300"/>
          </a:xfrm>
          <a:prstGeom prst="rect">
            <a:avLst/>
          </a:prstGeom>
          <a:noFill/>
          <a:ln w="9525">
            <a:noFill/>
            <a:miter lim="800000"/>
            <a:headEnd/>
            <a:tailEnd/>
          </a:ln>
          <a:effectLst/>
        </p:spPr>
        <p:txBody>
          <a:bodyPr vert="horz" wrap="square" lIns="92405" tIns="46203" rIns="92405" bIns="46203" numCol="1" anchor="t" anchorCtr="0" compatLnSpc="1">
            <a:prstTxWarp prst="textNoShape">
              <a:avLst/>
            </a:prstTxWarp>
          </a:bodyPr>
          <a:lstStyle>
            <a:lvl1pPr defTabSz="923780">
              <a:defRPr sz="1200">
                <a:latin typeface="Tahoma" panose="020B0604030504040204" pitchFamily="34" charset="0"/>
              </a:defRPr>
            </a:lvl1pPr>
          </a:lstStyle>
          <a:p>
            <a:pPr>
              <a:defRPr/>
            </a:pPr>
            <a:endParaRPr lang="de-DE"/>
          </a:p>
        </p:txBody>
      </p:sp>
      <p:sp>
        <p:nvSpPr>
          <p:cNvPr id="16387" name="Rectangle 3"/>
          <p:cNvSpPr>
            <a:spLocks noGrp="1" noChangeArrowheads="1"/>
          </p:cNvSpPr>
          <p:nvPr>
            <p:ph type="dt" sz="quarter" idx="1"/>
          </p:nvPr>
        </p:nvSpPr>
        <p:spPr bwMode="auto">
          <a:xfrm>
            <a:off x="3852863" y="0"/>
            <a:ext cx="2944812" cy="495300"/>
          </a:xfrm>
          <a:prstGeom prst="rect">
            <a:avLst/>
          </a:prstGeom>
          <a:noFill/>
          <a:ln w="9525">
            <a:noFill/>
            <a:miter lim="800000"/>
            <a:headEnd/>
            <a:tailEnd/>
          </a:ln>
          <a:effectLst/>
        </p:spPr>
        <p:txBody>
          <a:bodyPr vert="horz" wrap="square" lIns="92405" tIns="46203" rIns="92405" bIns="46203" numCol="1" anchor="t" anchorCtr="0" compatLnSpc="1">
            <a:prstTxWarp prst="textNoShape">
              <a:avLst/>
            </a:prstTxWarp>
          </a:bodyPr>
          <a:lstStyle>
            <a:lvl1pPr algn="r" defTabSz="923780">
              <a:defRPr sz="1200">
                <a:latin typeface="Tahoma" panose="020B0604030504040204" pitchFamily="34" charset="0"/>
              </a:defRPr>
            </a:lvl1pPr>
          </a:lstStyle>
          <a:p>
            <a:pPr>
              <a:defRPr/>
            </a:pPr>
            <a:endParaRPr lang="de-DE"/>
          </a:p>
        </p:txBody>
      </p:sp>
      <p:sp>
        <p:nvSpPr>
          <p:cNvPr id="16388" name="Rectangle 4"/>
          <p:cNvSpPr>
            <a:spLocks noGrp="1" noChangeArrowheads="1"/>
          </p:cNvSpPr>
          <p:nvPr>
            <p:ph type="ftr" sz="quarter" idx="2"/>
          </p:nvPr>
        </p:nvSpPr>
        <p:spPr bwMode="auto">
          <a:xfrm>
            <a:off x="0" y="9431338"/>
            <a:ext cx="2944813" cy="495300"/>
          </a:xfrm>
          <a:prstGeom prst="rect">
            <a:avLst/>
          </a:prstGeom>
          <a:noFill/>
          <a:ln w="9525">
            <a:noFill/>
            <a:miter lim="800000"/>
            <a:headEnd/>
            <a:tailEnd/>
          </a:ln>
          <a:effectLst/>
        </p:spPr>
        <p:txBody>
          <a:bodyPr vert="horz" wrap="square" lIns="92405" tIns="46203" rIns="92405" bIns="46203" numCol="1" anchor="b" anchorCtr="0" compatLnSpc="1">
            <a:prstTxWarp prst="textNoShape">
              <a:avLst/>
            </a:prstTxWarp>
          </a:bodyPr>
          <a:lstStyle>
            <a:lvl1pPr defTabSz="923780">
              <a:defRPr sz="1200">
                <a:latin typeface="Tahoma" panose="020B0604030504040204" pitchFamily="34" charset="0"/>
              </a:defRPr>
            </a:lvl1pPr>
          </a:lstStyle>
          <a:p>
            <a:pPr>
              <a:defRPr/>
            </a:pPr>
            <a:endParaRPr lang="de-DE"/>
          </a:p>
        </p:txBody>
      </p:sp>
      <p:sp>
        <p:nvSpPr>
          <p:cNvPr id="16389" name="Rectangle 5"/>
          <p:cNvSpPr>
            <a:spLocks noGrp="1" noChangeArrowheads="1"/>
          </p:cNvSpPr>
          <p:nvPr>
            <p:ph type="sldNum" sz="quarter" idx="3"/>
          </p:nvPr>
        </p:nvSpPr>
        <p:spPr bwMode="auto">
          <a:xfrm>
            <a:off x="3852863" y="9431338"/>
            <a:ext cx="2944812" cy="495300"/>
          </a:xfrm>
          <a:prstGeom prst="rect">
            <a:avLst/>
          </a:prstGeom>
          <a:noFill/>
          <a:ln w="9525">
            <a:noFill/>
            <a:miter lim="800000"/>
            <a:headEnd/>
            <a:tailEnd/>
          </a:ln>
          <a:effectLst/>
        </p:spPr>
        <p:txBody>
          <a:bodyPr vert="horz" wrap="square" lIns="92405" tIns="46203" rIns="92405" bIns="46203" numCol="1" anchor="b" anchorCtr="0" compatLnSpc="1">
            <a:prstTxWarp prst="textNoShape">
              <a:avLst/>
            </a:prstTxWarp>
          </a:bodyPr>
          <a:lstStyle>
            <a:lvl1pPr algn="r" defTabSz="923780">
              <a:defRPr sz="1200">
                <a:latin typeface="Tahoma" panose="020B0604030504040204" pitchFamily="34" charset="0"/>
              </a:defRPr>
            </a:lvl1pPr>
          </a:lstStyle>
          <a:p>
            <a:pPr>
              <a:defRPr/>
            </a:pPr>
            <a:fld id="{38C74282-D102-44F0-AAA6-3598FDA0401C}" type="slidenum">
              <a:rPr lang="de-DE"/>
              <a:pPr>
                <a:defRPr/>
              </a:pPr>
              <a:t>‹Nr.›</a:t>
            </a:fld>
            <a:endParaRPr lang="de-DE"/>
          </a:p>
        </p:txBody>
      </p:sp>
    </p:spTree>
    <p:extLst>
      <p:ext uri="{BB962C8B-B14F-4D97-AF65-F5344CB8AC3E}">
        <p14:creationId xmlns:p14="http://schemas.microsoft.com/office/powerpoint/2010/main" val="3694693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813" cy="495300"/>
          </a:xfrm>
          <a:prstGeom prst="rect">
            <a:avLst/>
          </a:prstGeom>
          <a:noFill/>
          <a:ln w="9525">
            <a:noFill/>
            <a:miter lim="800000"/>
            <a:headEnd/>
            <a:tailEnd/>
          </a:ln>
        </p:spPr>
        <p:txBody>
          <a:bodyPr vert="horz" wrap="square" lIns="92405" tIns="46203" rIns="92405" bIns="46203" numCol="1" anchor="t" anchorCtr="0" compatLnSpc="1">
            <a:prstTxWarp prst="textNoShape">
              <a:avLst/>
            </a:prstTxWarp>
          </a:bodyPr>
          <a:lstStyle>
            <a:lvl1pPr defTabSz="923780">
              <a:defRPr sz="1200">
                <a:latin typeface="Tahoma" panose="020B0604030504040204" pitchFamily="34" charset="0"/>
              </a:defRPr>
            </a:lvl1pPr>
          </a:lstStyle>
          <a:p>
            <a:pPr>
              <a:defRPr/>
            </a:pPr>
            <a:endParaRPr lang="de-DE"/>
          </a:p>
        </p:txBody>
      </p:sp>
      <p:sp>
        <p:nvSpPr>
          <p:cNvPr id="4099" name="Rectangle 3"/>
          <p:cNvSpPr>
            <a:spLocks noGrp="1" noChangeArrowheads="1"/>
          </p:cNvSpPr>
          <p:nvPr>
            <p:ph type="dt" idx="1"/>
          </p:nvPr>
        </p:nvSpPr>
        <p:spPr bwMode="auto">
          <a:xfrm>
            <a:off x="3852863" y="0"/>
            <a:ext cx="2944812" cy="495300"/>
          </a:xfrm>
          <a:prstGeom prst="rect">
            <a:avLst/>
          </a:prstGeom>
          <a:noFill/>
          <a:ln w="9525">
            <a:noFill/>
            <a:miter lim="800000"/>
            <a:headEnd/>
            <a:tailEnd/>
          </a:ln>
        </p:spPr>
        <p:txBody>
          <a:bodyPr vert="horz" wrap="square" lIns="92405" tIns="46203" rIns="92405" bIns="46203" numCol="1" anchor="t" anchorCtr="0" compatLnSpc="1">
            <a:prstTxWarp prst="textNoShape">
              <a:avLst/>
            </a:prstTxWarp>
          </a:bodyPr>
          <a:lstStyle>
            <a:lvl1pPr algn="r" defTabSz="923780">
              <a:defRPr sz="1200">
                <a:latin typeface="Tahoma" panose="020B0604030504040204" pitchFamily="34" charset="0"/>
              </a:defRPr>
            </a:lvl1pPr>
          </a:lstStyle>
          <a:p>
            <a:pPr>
              <a:defRPr/>
            </a:pPr>
            <a:endParaRPr lang="de-DE"/>
          </a:p>
        </p:txBody>
      </p:sp>
      <p:sp>
        <p:nvSpPr>
          <p:cNvPr id="109572" name="Rectangle 4"/>
          <p:cNvSpPr>
            <a:spLocks noGrp="1" noRot="1" noChangeAspect="1" noChangeArrowheads="1" noTextEdit="1"/>
          </p:cNvSpPr>
          <p:nvPr>
            <p:ph type="sldImg" idx="2"/>
          </p:nvPr>
        </p:nvSpPr>
        <p:spPr bwMode="auto">
          <a:xfrm>
            <a:off x="919163" y="744538"/>
            <a:ext cx="4964112"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08050" y="4714875"/>
            <a:ext cx="4981575" cy="4467225"/>
          </a:xfrm>
          <a:prstGeom prst="rect">
            <a:avLst/>
          </a:prstGeom>
          <a:noFill/>
          <a:ln w="9525">
            <a:noFill/>
            <a:miter lim="800000"/>
            <a:headEnd/>
            <a:tailEnd/>
          </a:ln>
        </p:spPr>
        <p:txBody>
          <a:bodyPr vert="horz" wrap="square" lIns="92405" tIns="46203" rIns="92405" bIns="46203"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102" name="Rectangle 6"/>
          <p:cNvSpPr>
            <a:spLocks noGrp="1" noChangeArrowheads="1"/>
          </p:cNvSpPr>
          <p:nvPr>
            <p:ph type="ftr" sz="quarter" idx="4"/>
          </p:nvPr>
        </p:nvSpPr>
        <p:spPr bwMode="auto">
          <a:xfrm>
            <a:off x="0" y="9431338"/>
            <a:ext cx="2944813" cy="495300"/>
          </a:xfrm>
          <a:prstGeom prst="rect">
            <a:avLst/>
          </a:prstGeom>
          <a:noFill/>
          <a:ln w="9525">
            <a:noFill/>
            <a:miter lim="800000"/>
            <a:headEnd/>
            <a:tailEnd/>
          </a:ln>
        </p:spPr>
        <p:txBody>
          <a:bodyPr vert="horz" wrap="square" lIns="92405" tIns="46203" rIns="92405" bIns="46203" numCol="1" anchor="b" anchorCtr="0" compatLnSpc="1">
            <a:prstTxWarp prst="textNoShape">
              <a:avLst/>
            </a:prstTxWarp>
          </a:bodyPr>
          <a:lstStyle>
            <a:lvl1pPr defTabSz="923780">
              <a:defRPr sz="1200">
                <a:latin typeface="Tahoma" panose="020B0604030504040204" pitchFamily="34" charset="0"/>
              </a:defRPr>
            </a:lvl1pPr>
          </a:lstStyle>
          <a:p>
            <a:pPr>
              <a:defRPr/>
            </a:pPr>
            <a:endParaRPr lang="de-DE"/>
          </a:p>
        </p:txBody>
      </p:sp>
      <p:sp>
        <p:nvSpPr>
          <p:cNvPr id="4103" name="Rectangle 7"/>
          <p:cNvSpPr>
            <a:spLocks noGrp="1" noChangeArrowheads="1"/>
          </p:cNvSpPr>
          <p:nvPr>
            <p:ph type="sldNum" sz="quarter" idx="5"/>
          </p:nvPr>
        </p:nvSpPr>
        <p:spPr bwMode="auto">
          <a:xfrm>
            <a:off x="3852863" y="9431338"/>
            <a:ext cx="2944812" cy="495300"/>
          </a:xfrm>
          <a:prstGeom prst="rect">
            <a:avLst/>
          </a:prstGeom>
          <a:noFill/>
          <a:ln w="9525">
            <a:noFill/>
            <a:miter lim="800000"/>
            <a:headEnd/>
            <a:tailEnd/>
          </a:ln>
        </p:spPr>
        <p:txBody>
          <a:bodyPr vert="horz" wrap="square" lIns="92405" tIns="46203" rIns="92405" bIns="46203" numCol="1" anchor="b" anchorCtr="0" compatLnSpc="1">
            <a:prstTxWarp prst="textNoShape">
              <a:avLst/>
            </a:prstTxWarp>
          </a:bodyPr>
          <a:lstStyle>
            <a:lvl1pPr algn="r" defTabSz="923780">
              <a:defRPr sz="1200">
                <a:latin typeface="Tahoma" panose="020B0604030504040204" pitchFamily="34" charset="0"/>
              </a:defRPr>
            </a:lvl1pPr>
          </a:lstStyle>
          <a:p>
            <a:pPr>
              <a:defRPr/>
            </a:pPr>
            <a:fld id="{C4A05586-09A1-4E31-8972-EE0F0CF9E8E0}" type="slidenum">
              <a:rPr lang="de-DE"/>
              <a:pPr>
                <a:defRPr/>
              </a:pPr>
              <a:t>‹Nr.›</a:t>
            </a:fld>
            <a:endParaRPr lang="de-DE"/>
          </a:p>
        </p:txBody>
      </p:sp>
    </p:spTree>
    <p:extLst>
      <p:ext uri="{BB962C8B-B14F-4D97-AF65-F5344CB8AC3E}">
        <p14:creationId xmlns:p14="http://schemas.microsoft.com/office/powerpoint/2010/main" val="23401043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ahoma" panose="020B0604030504040204" pitchFamily="34"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Tahoma" panose="020B0604030504040204" pitchFamily="34" charset="0"/>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Tahoma" panose="020B0604030504040204" pitchFamily="34" charset="0"/>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Tahoma" panose="020B0604030504040204" pitchFamily="34" charset="0"/>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Tahoma" panose="020B0604030504040204" pitchFamily="34"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ltLang="de-DE" b="1" dirty="0"/>
              <a:t>Tipps:</a:t>
            </a:r>
            <a:endParaRPr lang="de-DE" altLang="de-DE" dirty="0"/>
          </a:p>
          <a:p>
            <a:pPr marL="171450" indent="-171450">
              <a:buFont typeface="Arial" panose="020B0604020202020204" pitchFamily="34" charset="0"/>
              <a:buChar char="•"/>
            </a:pPr>
            <a:r>
              <a:rPr lang="de-DE" altLang="de-DE" dirty="0"/>
              <a:t>Begrüßen Sie Ihre Teilnehmer, verteilen Sie die Teilnehmerunterlagen und reichen Sie die Teilnehmerliste herum. </a:t>
            </a:r>
          </a:p>
          <a:p>
            <a:pPr marL="171450" indent="-171450">
              <a:buFont typeface="Arial" panose="020B0604020202020204" pitchFamily="34" charset="0"/>
              <a:buChar char="•"/>
            </a:pPr>
            <a:r>
              <a:rPr lang="de-DE" altLang="de-DE" dirty="0"/>
              <a:t>Starten Sie Ihren Vortrag mit:</a:t>
            </a:r>
          </a:p>
          <a:p>
            <a:pPr marL="628650" lvl="1" indent="-171450">
              <a:buFont typeface="Arial" panose="020B0604020202020204" pitchFamily="34" charset="0"/>
              <a:buChar char="•"/>
            </a:pPr>
            <a:r>
              <a:rPr lang="de-DE" altLang="de-DE" dirty="0"/>
              <a:t>Hier könnte, sofern die Rechte vorhanden sind, als Einstieg in das Thema „Datenschutz“ ein lustiges Video (s. „Versteckte</a:t>
            </a:r>
            <a:r>
              <a:rPr lang="de-DE" altLang="de-DE" baseline="0" dirty="0"/>
              <a:t> Hyperlinks“</a:t>
            </a:r>
            <a:r>
              <a:rPr lang="de-DE" altLang="de-DE" dirty="0"/>
              <a:t>) abgespielt werden.</a:t>
            </a:r>
          </a:p>
          <a:p>
            <a:pPr marL="171450" indent="-171450">
              <a:buFont typeface="Arial" panose="020B0604020202020204" pitchFamily="34" charset="0"/>
              <a:buChar char="•"/>
            </a:pPr>
            <a:r>
              <a:rPr lang="de-DE" altLang="de-DE" dirty="0"/>
              <a:t>Danach zeigen Sie, wenn notwendig, </a:t>
            </a:r>
          </a:p>
          <a:p>
            <a:pPr marL="628650" lvl="1" indent="-171450">
              <a:buFont typeface="Arial" panose="020B0604020202020204" pitchFamily="34" charset="0"/>
              <a:buChar char="•"/>
            </a:pPr>
            <a:r>
              <a:rPr lang="de-DE" altLang="de-DE" dirty="0"/>
              <a:t>Ihre Vorstellungsfolie (s. „Versteckte</a:t>
            </a:r>
            <a:r>
              <a:rPr lang="de-DE" altLang="de-DE" baseline="0" dirty="0"/>
              <a:t> Hyperlinks“</a:t>
            </a:r>
            <a:r>
              <a:rPr lang="de-DE" altLang="de-DE" dirty="0"/>
              <a:t>) </a:t>
            </a:r>
          </a:p>
          <a:p>
            <a:pPr lvl="1">
              <a:buFontTx/>
              <a:buChar char="•"/>
            </a:pPr>
            <a:endParaRPr lang="de-DE" altLang="de-DE" dirty="0"/>
          </a:p>
          <a:p>
            <a:r>
              <a:rPr lang="de-DE" altLang="de-DE" b="1" dirty="0">
                <a:solidFill>
                  <a:srgbClr val="FF0000"/>
                </a:solidFill>
              </a:rPr>
              <a:t>Versteckte Hyperlinks:</a:t>
            </a:r>
          </a:p>
          <a:p>
            <a:pPr marL="171450" indent="-171450">
              <a:buFont typeface="Arial" panose="020B0604020202020204" pitchFamily="34" charset="0"/>
              <a:buChar char="•"/>
            </a:pPr>
            <a:r>
              <a:rPr lang="de-DE" altLang="de-DE" dirty="0"/>
              <a:t>Unterhalb „</a:t>
            </a:r>
            <a:r>
              <a:rPr lang="de-DE" dirty="0"/>
              <a:t>Mitarbeitersensibilisierung Datenschutz </a:t>
            </a:r>
            <a:r>
              <a:rPr lang="en-US" dirty="0" err="1"/>
              <a:t>kurz</a:t>
            </a:r>
            <a:r>
              <a:rPr lang="de-DE" altLang="de-DE" dirty="0"/>
              <a:t>“ im LINKEN Teil: Sound „Klick“ abspielen. Hier könnte, sofern die Rechte vorhanden sind, als Einstieg in das Thema „Datenschutz“ ein Video abgespielt werden, z. B. „Ach- und Krachgeschichten“ http://www.youtube.com/watch?v=OaKR9Ew0okE </a:t>
            </a:r>
          </a:p>
          <a:p>
            <a:pPr marL="171450" indent="-171450">
              <a:buFont typeface="Arial" panose="020B0604020202020204" pitchFamily="34" charset="0"/>
              <a:buChar char="•"/>
            </a:pPr>
            <a:r>
              <a:rPr lang="de-DE" altLang="de-DE" dirty="0"/>
              <a:t>Klick auf</a:t>
            </a:r>
            <a:r>
              <a:rPr lang="de-DE" altLang="de-DE" baseline="0" dirty="0"/>
              <a:t> das Bild „Nussschale“ </a:t>
            </a:r>
            <a:r>
              <a:rPr lang="de-DE" altLang="de-DE" dirty="0"/>
              <a:t>im RECHTEN Teil: Folie „Ihr Referent“</a:t>
            </a:r>
          </a:p>
          <a:p>
            <a:endParaRPr lang="de-DE" altLang="de-DE" dirty="0"/>
          </a:p>
          <a:p>
            <a:r>
              <a:rPr lang="de-DE" altLang="de-DE" b="1" dirty="0"/>
              <a:t>Meine Anmerkungen:</a:t>
            </a:r>
          </a:p>
          <a:p>
            <a:endParaRPr lang="de-DE" altLang="de-DE" b="1"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1</a:t>
            </a:fld>
            <a:endParaRPr lang="de-DE"/>
          </a:p>
        </p:txBody>
      </p:sp>
    </p:spTree>
    <p:extLst>
      <p:ext uri="{BB962C8B-B14F-4D97-AF65-F5344CB8AC3E}">
        <p14:creationId xmlns:p14="http://schemas.microsoft.com/office/powerpoint/2010/main" val="3639470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altLang="de-DE" dirty="0"/>
              <a:t>Greifen Sie das Thema „Einwilligung“ mit Bezug auf die Rechtsgrundlagen auf. </a:t>
            </a:r>
          </a:p>
          <a:p>
            <a:pPr marL="171450" indent="-171450">
              <a:buFont typeface="Arial" panose="020B0604020202020204" pitchFamily="34" charset="0"/>
              <a:buChar char="•"/>
            </a:pPr>
            <a:r>
              <a:rPr lang="de-DE" altLang="de-DE" dirty="0"/>
              <a:t>Erläutern Sie den Unterschied zwischen Einwilligung (=vorherige Zustimmung)</a:t>
            </a:r>
            <a:r>
              <a:rPr lang="de-DE" altLang="de-DE" baseline="0" dirty="0"/>
              <a:t> </a:t>
            </a:r>
            <a:r>
              <a:rPr lang="de-DE" altLang="de-DE" dirty="0"/>
              <a:t>und Genehmigung (=nachträgliche</a:t>
            </a:r>
            <a:r>
              <a:rPr lang="de-DE" altLang="de-DE" baseline="0" dirty="0"/>
              <a:t> Zustimmung)</a:t>
            </a:r>
            <a:r>
              <a:rPr lang="de-DE" altLang="de-DE" dirty="0"/>
              <a:t>.</a:t>
            </a:r>
          </a:p>
          <a:p>
            <a:pPr marL="171450" indent="-171450">
              <a:buFont typeface="Arial" panose="020B0604020202020204" pitchFamily="34" charset="0"/>
              <a:buChar char="•"/>
            </a:pPr>
            <a:r>
              <a:rPr lang="de-DE" altLang="de-DE" dirty="0"/>
              <a:t>Bei der Verarbeitung personenbezogener Daten gibt es KEINE Genehmigung!</a:t>
            </a:r>
          </a:p>
          <a:p>
            <a:pPr marL="171450" indent="-171450">
              <a:buFont typeface="Arial" panose="020B0604020202020204" pitchFamily="34" charset="0"/>
              <a:buChar char="•"/>
            </a:pPr>
            <a:r>
              <a:rPr lang="de-DE" altLang="de-DE" dirty="0"/>
              <a:t>Freiwillig: Erwägungsgrund</a:t>
            </a:r>
            <a:r>
              <a:rPr lang="de-DE" altLang="de-DE" baseline="0" dirty="0"/>
              <a:t> 43 - Um sicherzustellen, dass die Einwilligung freiwillig erfolgt ist, sollte diese in besonderen Fällen, wenn zwischen der betroffenen Person und dem Verantwortlichen ein klares Ungleichgewicht besteht, […] und es deshalb […] unwahrscheinlich ist, dass die Einwilligung freiwillig gegeben wurde, keine gültige Rechtsgrundlage liefern. Z. B.: Behörden gegenüber Antragsteller, möglicherweise auch Arbeitgeber </a:t>
            </a:r>
            <a:r>
              <a:rPr lang="de-DE" altLang="de-DE" baseline="0"/>
              <a:t>gegenüber Arbeitnehmer. </a:t>
            </a:r>
            <a:endParaRPr lang="de-DE" altLang="de-DE" dirty="0"/>
          </a:p>
          <a:p>
            <a:pPr marL="171450" indent="-171450">
              <a:buFont typeface="Arial" panose="020B0604020202020204" pitchFamily="34" charset="0"/>
              <a:buChar char="•"/>
            </a:pPr>
            <a:r>
              <a:rPr lang="de-DE" altLang="de-DE" dirty="0"/>
              <a:t>Nicht gekoppelt werden: Die Einwilligung in die Verarbeitung soll nicht mit</a:t>
            </a:r>
            <a:r>
              <a:rPr lang="de-DE" altLang="de-DE" baseline="0" dirty="0"/>
              <a:t> anderen Einwilligungen verknüpft werden. Z. B. die Einwilligung zur Werbung mit der Einwilligung zur Datenverarbeitung im Rahmen einer Warenlieferung.</a:t>
            </a:r>
          </a:p>
          <a:p>
            <a:pPr marL="171450" indent="-171450">
              <a:buFont typeface="Arial" panose="020B0604020202020204" pitchFamily="34" charset="0"/>
              <a:buChar char="•"/>
            </a:pPr>
            <a:r>
              <a:rPr lang="de-DE" altLang="de-DE" baseline="0" dirty="0"/>
              <a:t>Aktive eindeutige Handlung: Erwägungsgrund 32 - Stillschweigen, bereits angekreuzte Kästchen oder Untätigkeit der betroffenen Person sollten daher keine Einwilligung darstellen.</a:t>
            </a:r>
            <a:r>
              <a:rPr lang="de-DE" altLang="de-DE" dirty="0"/>
              <a:t> </a:t>
            </a:r>
          </a:p>
          <a:p>
            <a:pPr marL="171450" indent="-171450">
              <a:buFont typeface="Arial" panose="020B0604020202020204" pitchFamily="34" charset="0"/>
              <a:buChar char="•"/>
            </a:pPr>
            <a:r>
              <a:rPr lang="de-DE" altLang="de-DE" dirty="0"/>
              <a:t>Die Nachweisbarkeit der Einwilligung schließt die mündliche Einwilligung nahezu aus.</a:t>
            </a:r>
          </a:p>
          <a:p>
            <a:pPr marL="171450" indent="-171450">
              <a:buFont typeface="Arial" panose="020B0604020202020204" pitchFamily="34" charset="0"/>
              <a:buChar char="•"/>
            </a:pPr>
            <a:r>
              <a:rPr lang="de-DE" altLang="de-DE" dirty="0"/>
              <a:t>Weitere Regelungen </a:t>
            </a:r>
            <a:r>
              <a:rPr lang="de-DE" altLang="de-DE" baseline="0" dirty="0"/>
              <a:t>im Bereich der elektronischen Werbung werden durch die sich im Gesetzgebungsverfahren befindliche EU-</a:t>
            </a:r>
            <a:r>
              <a:rPr lang="de-DE" altLang="de-DE" baseline="0" dirty="0" err="1"/>
              <a:t>ePrivacy</a:t>
            </a:r>
            <a:r>
              <a:rPr lang="de-DE" altLang="de-DE" baseline="0" dirty="0"/>
              <a:t>-Verordnung ergeben.   </a:t>
            </a:r>
          </a:p>
          <a:p>
            <a:pPr marL="171450" indent="-171450">
              <a:buFont typeface="Arial" panose="020B0604020202020204" pitchFamily="34" charset="0"/>
              <a:buChar char="•"/>
            </a:pPr>
            <a:r>
              <a:rPr lang="de-DE" altLang="de-DE" baseline="0" dirty="0"/>
              <a:t>Weisen Sie auch auf die Einwilligung von Kindern hin:</a:t>
            </a:r>
          </a:p>
          <a:p>
            <a:pPr marL="628650" lvl="1" indent="-171450">
              <a:buFont typeface="Arial" panose="020B0604020202020204" pitchFamily="34" charset="0"/>
              <a:buChar char="•"/>
            </a:pPr>
            <a:r>
              <a:rPr lang="de-DE" dirty="0"/>
              <a:t>Soll ein Kind bei einem Angebot von Diensten der Informationsgesellschaft einwilligen, muss dieses das sechzehnte Lebensjahr vollendet haben (Artikel 8 Abs. 1 Satz 1 DSGVO).</a:t>
            </a:r>
          </a:p>
          <a:p>
            <a:pPr marL="628650" lvl="1" indent="-171450">
              <a:buFont typeface="Arial" panose="020B0604020202020204" pitchFamily="34" charset="0"/>
              <a:buChar char="•"/>
            </a:pPr>
            <a:r>
              <a:rPr lang="de-DE" dirty="0"/>
              <a:t>Ansonsten ist die Einwilligung vom Träger der elterlichen Verantwortung abzugeben.</a:t>
            </a:r>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10</a:t>
            </a:fld>
            <a:endParaRPr lang="de-DE"/>
          </a:p>
        </p:txBody>
      </p:sp>
    </p:spTree>
    <p:extLst>
      <p:ext uri="{BB962C8B-B14F-4D97-AF65-F5344CB8AC3E}">
        <p14:creationId xmlns:p14="http://schemas.microsoft.com/office/powerpoint/2010/main" val="823566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Die Verarbeitung personenbezogener Daten MUSS immer diesen Grundsätzen genügen.</a:t>
            </a:r>
          </a:p>
          <a:p>
            <a:pPr marL="171450" indent="-171450">
              <a:buFont typeface="Arial" panose="020B0604020202020204" pitchFamily="34" charset="0"/>
              <a:buChar char="•"/>
            </a:pPr>
            <a:r>
              <a:rPr lang="de-DE" b="1" dirty="0"/>
              <a:t>Rechtmäßigkeit</a:t>
            </a:r>
            <a:r>
              <a:rPr lang="de-DE" b="0" baseline="0" dirty="0"/>
              <a:t> – die Erlaubnis zur Verarbeitung ist gegeben (Art. 6 DSGVO)</a:t>
            </a:r>
            <a:endParaRPr lang="de-DE" b="1"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1" dirty="0"/>
              <a:t>Treu und Glauben </a:t>
            </a:r>
            <a:r>
              <a:rPr lang="de-DE" dirty="0"/>
              <a:t>ist ein unbestimmter Rechtsbegriff der Rechtswissenschaft und bezeichnet das Verhalten eines redlich und anständig handelnden Menschen. (Quelle: Wikipedia)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1" dirty="0"/>
              <a:t>Transparenz</a:t>
            </a:r>
            <a:r>
              <a:rPr lang="de-DE" b="0" dirty="0"/>
              <a:t> – sollte gegenüber der betroffenen Person dahingehend bestehen, dass sie betreffende personenbezogene Daten erhoben, verwendet, eingesehen oder anderweitig verarbeitet werden und in welchem Umfang die personenbezogenen Daten verarbeitet werden und künftig noch verarbeitet werden. </a:t>
            </a:r>
            <a:r>
              <a:rPr lang="de-DE" b="0" dirty="0" err="1"/>
              <a:t>Erw.Gr</a:t>
            </a:r>
            <a:r>
              <a:rPr lang="de-DE" b="0" dirty="0"/>
              <a:t>.</a:t>
            </a:r>
            <a:r>
              <a:rPr lang="de-DE" b="0" baseline="0" dirty="0"/>
              <a:t> 39</a:t>
            </a:r>
            <a:endParaRPr lang="de-DE" b="0"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0" dirty="0"/>
              <a:t>Zweckbindung</a:t>
            </a:r>
            <a:r>
              <a:rPr lang="de-DE" b="0" baseline="0" dirty="0"/>
              <a:t> </a:t>
            </a:r>
            <a:r>
              <a:rPr lang="de-DE" b="0" dirty="0"/>
              <a:t>–</a:t>
            </a:r>
            <a:r>
              <a:rPr lang="de-DE" b="0" baseline="0" dirty="0"/>
              <a:t> </a:t>
            </a:r>
            <a:r>
              <a:rPr lang="de-DE" altLang="de-DE" b="0" dirty="0"/>
              <a:t>Weisen</a:t>
            </a:r>
            <a:r>
              <a:rPr lang="de-DE" altLang="de-DE" dirty="0"/>
              <a:t> Sie auf eine sauber formulierte Zweckbindung hin (bitte weiterdenken: Was haben wir möglicherweise noch mit den Daten vor?). „Insbesondere sollten die bestimmten Zwecke, zu denen die personenbezogenen Daten verarbeitet werden, eindeutig und rechtmäßig sein und zum Zeitpunkt der Erhebung der personenbezogenen Daten feststehen.“ </a:t>
            </a:r>
            <a:r>
              <a:rPr lang="de-DE" altLang="de-DE" dirty="0" err="1"/>
              <a:t>Erw.Gr</a:t>
            </a:r>
            <a:r>
              <a:rPr lang="de-DE" altLang="de-DE" dirty="0"/>
              <a:t>. 39</a:t>
            </a:r>
            <a:endParaRPr lang="de-DE" b="1"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1" dirty="0"/>
              <a:t>Datenminimierung</a:t>
            </a:r>
            <a:r>
              <a:rPr lang="de-DE" b="0" dirty="0"/>
              <a:t> – personenbezogene Daten sollen auf das für die Zwecke ihrer Verarbeitung notwendige Maß beschränkt sein. </a:t>
            </a:r>
            <a:r>
              <a:rPr lang="de-DE" b="0" dirty="0" err="1"/>
              <a:t>Erw.Gr</a:t>
            </a:r>
            <a:r>
              <a:rPr lang="de-DE" b="0" dirty="0"/>
              <a:t>. 39</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1" dirty="0"/>
              <a:t>Richtigkeit </a:t>
            </a:r>
            <a:r>
              <a:rPr lang="de-DE" b="0" dirty="0"/>
              <a:t>– alle vertretbaren</a:t>
            </a:r>
            <a:r>
              <a:rPr lang="de-DE" b="0" baseline="0" dirty="0"/>
              <a:t> Schritte sollten unternommen werden, um unrichtige Daten zu korrigieren oder zu löschen. </a:t>
            </a:r>
            <a:r>
              <a:rPr lang="de-DE" b="0" baseline="0" dirty="0" err="1"/>
              <a:t>Erw.Gr</a:t>
            </a:r>
            <a:r>
              <a:rPr lang="de-DE" b="0" baseline="0" dirty="0"/>
              <a:t>. 39</a:t>
            </a:r>
            <a:endParaRPr lang="de-DE" b="1"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1" dirty="0"/>
              <a:t>Speicherbegrenzung</a:t>
            </a:r>
            <a:r>
              <a:rPr lang="de-DE" b="0" baseline="0" dirty="0"/>
              <a:t> </a:t>
            </a:r>
            <a:r>
              <a:rPr lang="de-DE" b="0" dirty="0"/>
              <a:t>–</a:t>
            </a:r>
            <a:r>
              <a:rPr lang="de-DE" b="0" baseline="0" dirty="0"/>
              <a:t> </a:t>
            </a:r>
            <a:r>
              <a:rPr lang="de-DE" b="0" dirty="0"/>
              <a:t>Dies erfordert insbesondere, dass die Speicherfrist für personenbezogene Daten auf das unbedingt erforderliche Mindestmaß beschränkt bleibt. Löschfristen sollen festgelegt werden</a:t>
            </a:r>
            <a:r>
              <a:rPr lang="de-DE" b="0" baseline="0" dirty="0"/>
              <a:t> oder aber zumindest regelmäßige Überprüfungsfristen. </a:t>
            </a:r>
            <a:r>
              <a:rPr lang="de-DE" b="0" dirty="0" err="1"/>
              <a:t>Erw.Gr</a:t>
            </a:r>
            <a:r>
              <a:rPr lang="de-DE" b="0" dirty="0"/>
              <a:t>. 39</a:t>
            </a:r>
            <a:endParaRPr lang="de-DE" b="1"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1" dirty="0"/>
              <a:t>Integrität</a:t>
            </a:r>
            <a:r>
              <a:rPr lang="de-DE" b="1" baseline="0" dirty="0"/>
              <a:t> und Vertraulichkeit</a:t>
            </a:r>
            <a:r>
              <a:rPr lang="de-DE" b="0" baseline="0" dirty="0"/>
              <a:t> </a:t>
            </a:r>
            <a:r>
              <a:rPr lang="de-DE" b="0" dirty="0"/>
              <a:t>– Sicherheit</a:t>
            </a:r>
            <a:r>
              <a:rPr lang="de-DE" b="0" baseline="0" dirty="0"/>
              <a:t> und Vertraulichkeit sind hinreichend zu gewährleisten. Mehr unter „Datenschutzrechtliche Verantwortung“   </a:t>
            </a:r>
            <a:endParaRPr lang="de-DE" b="1" baseline="0"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1" dirty="0"/>
              <a:t>Rechenschaftspflicht</a:t>
            </a:r>
            <a:r>
              <a:rPr lang="de-DE" b="1" baseline="0" dirty="0"/>
              <a:t> des Verantwortlichen</a:t>
            </a:r>
            <a:r>
              <a:rPr lang="de-DE" b="0" baseline="0" dirty="0"/>
              <a:t> </a:t>
            </a:r>
            <a:r>
              <a:rPr lang="de-DE" b="0" dirty="0"/>
              <a:t>– die</a:t>
            </a:r>
            <a:r>
              <a:rPr lang="de-DE" b="0" baseline="0" dirty="0"/>
              <a:t> Einhaltung der o. g. Grundsätze muss nachweisbar sein. </a:t>
            </a:r>
            <a:r>
              <a:rPr lang="de-DE" b="0" baseline="0" dirty="0">
                <a:sym typeface="Wingdings" panose="05000000000000000000" pitchFamily="2" charset="2"/>
              </a:rPr>
              <a:t> Dokumentationspflichten</a:t>
            </a:r>
            <a:endParaRPr lang="de-DE" b="1" dirty="0"/>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11</a:t>
            </a:fld>
            <a:endParaRPr lang="de-DE"/>
          </a:p>
        </p:txBody>
      </p:sp>
    </p:spTree>
    <p:extLst>
      <p:ext uri="{BB962C8B-B14F-4D97-AF65-F5344CB8AC3E}">
        <p14:creationId xmlns:p14="http://schemas.microsoft.com/office/powerpoint/2010/main" val="3968755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lienbildplatzhalter 1"/>
          <p:cNvSpPr>
            <a:spLocks noGrp="1" noRot="1" noChangeAspect="1" noTextEdit="1"/>
          </p:cNvSpPr>
          <p:nvPr>
            <p:ph type="sldImg"/>
          </p:nvPr>
        </p:nvSpPr>
        <p:spPr>
          <a:ln/>
        </p:spPr>
      </p:sp>
      <p:sp>
        <p:nvSpPr>
          <p:cNvPr id="10547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b="1" dirty="0"/>
              <a:t>Tipps:</a:t>
            </a:r>
          </a:p>
          <a:p>
            <a:pPr marL="171450" indent="-171450">
              <a:buFont typeface="Arial" panose="020B0604020202020204" pitchFamily="34" charset="0"/>
              <a:buChar char="•"/>
            </a:pPr>
            <a:r>
              <a:rPr lang="de-DE" altLang="de-DE" dirty="0"/>
              <a:t>Das sind die Rechte Ihrer Zuhörer und derer, deren Daten Sie verarbeiten.</a:t>
            </a:r>
          </a:p>
          <a:p>
            <a:pPr marL="171450" indent="-171450">
              <a:buFont typeface="Arial" panose="020B0604020202020204" pitchFamily="34" charset="0"/>
              <a:buChar char="•"/>
            </a:pPr>
            <a:r>
              <a:rPr lang="de-DE" altLang="de-DE" dirty="0"/>
              <a:t>Transparenz:</a:t>
            </a:r>
          </a:p>
          <a:p>
            <a:pPr marL="628650" lvl="1" indent="-171450">
              <a:buFont typeface="Arial" panose="020B0604020202020204" pitchFamily="34" charset="0"/>
              <a:buChar char="•"/>
            </a:pPr>
            <a:r>
              <a:rPr lang="de-DE" altLang="de-DE" dirty="0"/>
              <a:t>Die</a:t>
            </a:r>
            <a:r>
              <a:rPr lang="de-DE" altLang="de-DE" baseline="0" dirty="0"/>
              <a:t> DSGVO legt besonderen Wert darauf, dass die betroffene Person verstehen kann, worum es bei der Datenverarbeitung ihrer personenbezogener Daten geht. </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Die Information muss in der Regel innerhalb eines Monats erfolgen.</a:t>
            </a:r>
            <a:endParaRPr lang="de-DE" altLang="de-DE" baseline="0" dirty="0"/>
          </a:p>
          <a:p>
            <a:pPr marL="628650" lvl="1" indent="-171450">
              <a:buFont typeface="Arial" panose="020B0604020202020204" pitchFamily="34" charset="0"/>
              <a:buChar char="•"/>
            </a:pPr>
            <a:r>
              <a:rPr lang="de-DE" altLang="de-DE" b="0" baseline="0" dirty="0"/>
              <a:t>Form: Die Auskunft kann schriftlich erfolgen, aber auch z. B. auf einer Webseite oder auf Wunsch der betroffenen Person mündlich. Insbesondere bei mündlicher Auskunft muss die Legitimierung zum Empfang der Auskunft eindeutig geklärt sein.</a:t>
            </a:r>
          </a:p>
          <a:p>
            <a:pPr marL="628650" lvl="1" indent="-171450">
              <a:buFont typeface="Arial" panose="020B0604020202020204" pitchFamily="34" charset="0"/>
              <a:buChar char="•"/>
            </a:pPr>
            <a:endParaRPr lang="de-DE" altLang="de-DE" b="0" baseline="0" dirty="0"/>
          </a:p>
          <a:p>
            <a:pPr marL="171450" indent="-171450">
              <a:buFont typeface="Arial" panose="020B0604020202020204" pitchFamily="34" charset="0"/>
              <a:buChar char="•"/>
            </a:pPr>
            <a:r>
              <a:rPr lang="de-DE" altLang="de-DE" b="0" baseline="0" dirty="0"/>
              <a:t>Auskunft:</a:t>
            </a:r>
          </a:p>
          <a:p>
            <a:pPr marL="628650" lvl="1" indent="-171450">
              <a:buFont typeface="Arial" panose="020B0604020202020204" pitchFamily="34" charset="0"/>
              <a:buChar char="•"/>
            </a:pPr>
            <a:r>
              <a:rPr lang="de-DE" altLang="de-DE" b="0" baseline="0" dirty="0"/>
              <a:t>Die Auskunftserteilung ist mindestens einmal im Jahr unentgeltlich. Beispiel Schufa nennen. Dort wird eine Gebühr für eine Selbstauskunft erhoben, sucht man ein wenig, gibt es auch eine kostenlose Auskunft.  </a:t>
            </a:r>
          </a:p>
          <a:p>
            <a:pPr marL="628650" lvl="1" indent="-171450">
              <a:buFont typeface="Arial" panose="020B0604020202020204" pitchFamily="34" charset="0"/>
              <a:buChar char="•"/>
            </a:pPr>
            <a:r>
              <a:rPr lang="de-DE" altLang="de-DE" b="0" baseline="0" dirty="0"/>
              <a:t>Die Frist kann in besonderen Fällen (z. B. aufwändiges Verfahren) auf Antrag um 2 Monate verlängert werden. Der Auskunftssuchende muss aber innerhalb eines Monats über die Fristverlängerung informiert werden. Teil der Information müssen sowohl die Begründung der Verlängerung sowie der Hinweis auf das Beschwerderecht bei der Aufsichtsbehörde oder die Inanspruchnahme eines Rechtsbehelfs sein.</a:t>
            </a:r>
            <a:endParaRPr lang="de-DE" altLang="de-DE" b="1" dirty="0"/>
          </a:p>
          <a:p>
            <a:pPr marL="628650" lvl="1" indent="-171450">
              <a:buFont typeface="Arial" panose="020B0604020202020204" pitchFamily="34" charset="0"/>
              <a:buChar char="•"/>
            </a:pPr>
            <a:r>
              <a:rPr lang="de-DE" altLang="de-DE" dirty="0"/>
              <a:t>Will man Datenverarbeitung effektiv unterbinden, muss man die Quellen der Daten finden</a:t>
            </a:r>
            <a:r>
              <a:rPr lang="de-DE" altLang="de-DE" baseline="0" dirty="0"/>
              <a:t> – ebenso wie die Ziele ihrer Übermittlung. </a:t>
            </a:r>
            <a:endParaRPr lang="de-DE" altLang="de-DE" dirty="0"/>
          </a:p>
          <a:p>
            <a:pPr marL="628650" lvl="1" indent="-171450">
              <a:buFont typeface="Arial" panose="020B0604020202020204" pitchFamily="34" charset="0"/>
              <a:buChar char="•"/>
            </a:pPr>
            <a:r>
              <a:rPr lang="de-DE" altLang="de-DE" dirty="0"/>
              <a:t>Eingehende Auskunftsersuchen Dritter sollten immer </a:t>
            </a:r>
            <a:r>
              <a:rPr lang="de-DE" altLang="de-DE" u="sng" dirty="0"/>
              <a:t>umgehend</a:t>
            </a:r>
            <a:r>
              <a:rPr lang="de-DE" altLang="de-DE" dirty="0"/>
              <a:t> an den Datenschutzbeauftragten und ggf. die Geschäftsleitung weitergeleitet</a:t>
            </a:r>
            <a:r>
              <a:rPr lang="de-DE" altLang="de-DE" baseline="0" dirty="0"/>
              <a:t> werden</a:t>
            </a:r>
            <a:r>
              <a:rPr lang="de-DE" altLang="de-DE" dirty="0"/>
              <a:t>. </a:t>
            </a:r>
          </a:p>
          <a:p>
            <a:pPr marL="628650" lvl="1" indent="-171450">
              <a:buFont typeface="Arial" panose="020B0604020202020204" pitchFamily="34" charset="0"/>
              <a:buChar char="•"/>
            </a:pPr>
            <a:r>
              <a:rPr lang="de-DE" altLang="de-DE" dirty="0"/>
              <a:t>Bußgelder drohen bei mangelhafter Information 20.000.000 € oder 4% des weltweiten Umsatzes des vorangegangenen Geschäftsjahres,</a:t>
            </a:r>
            <a:r>
              <a:rPr lang="de-DE" altLang="de-DE" baseline="0" dirty="0"/>
              <a:t> je nachdem was höher ist</a:t>
            </a:r>
          </a:p>
          <a:p>
            <a:pPr marL="171450" indent="-171450">
              <a:buFont typeface="Arial" panose="020B0604020202020204" pitchFamily="34" charset="0"/>
              <a:buChar char="•"/>
            </a:pPr>
            <a:endParaRPr lang="de-DE" altLang="de-DE" baseline="0" dirty="0"/>
          </a:p>
          <a:p>
            <a:pPr marL="171450" indent="-171450">
              <a:buFont typeface="Arial" panose="020B0604020202020204" pitchFamily="34" charset="0"/>
              <a:buChar char="•"/>
            </a:pPr>
            <a:r>
              <a:rPr lang="de-DE" altLang="de-DE" dirty="0"/>
              <a:t>Berichtigung: </a:t>
            </a:r>
          </a:p>
          <a:p>
            <a:pPr marL="628650" lvl="1" indent="-171450">
              <a:buFont typeface="Arial" panose="020B0604020202020204" pitchFamily="34" charset="0"/>
              <a:buChar char="•"/>
            </a:pPr>
            <a:r>
              <a:rPr lang="de-DE" altLang="de-DE" dirty="0"/>
              <a:t>Sind personenbezogene Daten unrichtig, muss der Verantwortliche diese korrigieren.</a:t>
            </a:r>
          </a:p>
          <a:p>
            <a:pPr marL="628650" lvl="1" indent="-171450">
              <a:buFont typeface="Arial" panose="020B0604020202020204" pitchFamily="34" charset="0"/>
              <a:buChar char="•"/>
            </a:pPr>
            <a:r>
              <a:rPr lang="de-DE" altLang="de-DE" dirty="0"/>
              <a:t>Alle Empfänger</a:t>
            </a:r>
            <a:r>
              <a:rPr lang="de-DE" altLang="de-DE" baseline="0" dirty="0"/>
              <a:t> der Daten müssen ebenfalls darüber informiert werden. </a:t>
            </a:r>
            <a:endParaRPr lang="de-DE" altLang="de-DE" dirty="0"/>
          </a:p>
          <a:p>
            <a:pPr marL="628650" lvl="1" indent="-171450">
              <a:buFont typeface="Arial" panose="020B0604020202020204" pitchFamily="34" charset="0"/>
              <a:buChar char="•"/>
            </a:pPr>
            <a:r>
              <a:rPr lang="de-DE" altLang="de-DE" dirty="0"/>
              <a:t>Unter Berücksichtigung der Zwecke muss der Verantwortliche die Daten auf</a:t>
            </a:r>
            <a:r>
              <a:rPr lang="de-DE" altLang="de-DE" baseline="0" dirty="0"/>
              <a:t> Anforderung der betroffenen Person </a:t>
            </a:r>
            <a:r>
              <a:rPr lang="de-DE" altLang="de-DE" dirty="0"/>
              <a:t>um weitere Informationen ergänzen.</a:t>
            </a:r>
          </a:p>
          <a:p>
            <a:pPr marL="628650" lvl="1" indent="-171450">
              <a:buFont typeface="Arial" panose="020B0604020202020204" pitchFamily="34" charset="0"/>
              <a:buChar char="•"/>
            </a:pPr>
            <a:endParaRPr lang="de-DE" altLang="de-DE" dirty="0"/>
          </a:p>
          <a:p>
            <a:pPr marL="171450" indent="-171450">
              <a:buFont typeface="Arial" panose="020B0604020202020204" pitchFamily="34" charset="0"/>
              <a:buChar char="•"/>
            </a:pPr>
            <a:r>
              <a:rPr lang="de-DE" altLang="de-DE" dirty="0"/>
              <a:t>Löschung:</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Gilt,:</a:t>
            </a:r>
          </a:p>
          <a:p>
            <a:pPr marL="1085850"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baseline="0" dirty="0"/>
              <a:t>Sofern die Verarbeitung nicht mehr erforderlich ist (z. B. zur Vertragserfüllung, auf Grund gesetzlicher Vorgaben).</a:t>
            </a:r>
          </a:p>
          <a:p>
            <a:pPr marL="1085850"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baseline="0" dirty="0"/>
              <a:t>Falls die betroffene Person die Einwilligung widerruft oder Widerspruch einlegt.</a:t>
            </a:r>
          </a:p>
          <a:p>
            <a:pPr marL="1085850"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baseline="0" dirty="0"/>
              <a:t>Falls die personenbezogenen Daten unrechtmäßig verarbeitet wurden.</a:t>
            </a:r>
          </a:p>
          <a:p>
            <a:pPr marL="1085850"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baseline="0" dirty="0"/>
              <a:t>Falls die Löschung zur Erfüllung einer rechtlichen Verpflichtung nach Unionsrecht erforderlich ist.</a:t>
            </a:r>
          </a:p>
          <a:p>
            <a:pPr marL="628650" lvl="1" indent="-171450">
              <a:buFont typeface="Arial" panose="020B0604020202020204" pitchFamily="34" charset="0"/>
              <a:buChar char="•"/>
            </a:pPr>
            <a:r>
              <a:rPr lang="de-DE" altLang="de-DE" dirty="0"/>
              <a:t>Alle Empfänger</a:t>
            </a:r>
            <a:r>
              <a:rPr lang="de-DE" altLang="de-DE" baseline="0" dirty="0"/>
              <a:t> der Daten müssen ebenfalls darüber informiert werden.</a:t>
            </a:r>
          </a:p>
          <a:p>
            <a:pPr marL="628650" lvl="1" indent="-171450">
              <a:buFont typeface="Arial" panose="020B0604020202020204" pitchFamily="34" charset="0"/>
              <a:buChar char="•"/>
            </a:pPr>
            <a:endParaRPr lang="de-DE" altLang="de-DE" baseline="0" dirty="0"/>
          </a:p>
          <a:p>
            <a:pPr marL="171450" lvl="0" indent="-171450">
              <a:buFont typeface="Arial" panose="020B0604020202020204" pitchFamily="34" charset="0"/>
              <a:buChar char="•"/>
            </a:pPr>
            <a:r>
              <a:rPr lang="de-DE" altLang="de-DE" dirty="0"/>
              <a:t>Einschränkung:</a:t>
            </a:r>
          </a:p>
          <a:p>
            <a:pPr marL="628650" lvl="1" indent="-171450">
              <a:buFont typeface="Arial" panose="020B0604020202020204" pitchFamily="34" charset="0"/>
              <a:buChar char="•"/>
            </a:pPr>
            <a:r>
              <a:rPr lang="de-DE" altLang="de-DE" dirty="0"/>
              <a:t>Verbot der Weiterverarbeitung</a:t>
            </a:r>
            <a:r>
              <a:rPr lang="de-DE" altLang="de-DE" baseline="0" dirty="0"/>
              <a:t> bei weiterer, erlaubter Speicherung. Erfolgt durch entsprechende Sperrkennzeichen bei den personenbezogenen Daten. Wird angewendet, wenn eine Löschung nicht möglich ist. Siehe dazu Art. 18 Abs. 1 DSGVO</a:t>
            </a:r>
          </a:p>
          <a:p>
            <a:pPr marL="628650" lvl="1" indent="-171450">
              <a:buFont typeface="Arial" panose="020B0604020202020204" pitchFamily="34" charset="0"/>
              <a:buChar char="•"/>
            </a:pPr>
            <a:endParaRPr lang="de-DE" altLang="de-DE" baseline="0"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 es geht weiter auf der nächsten Folie</a:t>
            </a:r>
          </a:p>
          <a:p>
            <a:endParaRPr lang="de-DE" altLang="de-DE" dirty="0"/>
          </a:p>
          <a:p>
            <a:r>
              <a:rPr lang="de-DE" altLang="de-DE" b="1" dirty="0"/>
              <a:t>Versteckte Hyperlinks: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Keine</a:t>
            </a:r>
          </a:p>
          <a:p>
            <a:endParaRPr lang="de-DE" altLang="de-DE" dirty="0"/>
          </a:p>
          <a:p>
            <a:r>
              <a:rPr lang="de-DE" altLang="de-DE" b="1" dirty="0"/>
              <a:t>Meine Anmerkungen:</a:t>
            </a:r>
          </a:p>
          <a:p>
            <a:endParaRPr lang="de-DE" altLang="de-DE" dirty="0"/>
          </a:p>
          <a:p>
            <a:endParaRPr lang="de-DE" altLang="de-DE" dirty="0"/>
          </a:p>
        </p:txBody>
      </p:sp>
      <p:sp>
        <p:nvSpPr>
          <p:cNvPr id="10547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2400">
                <a:solidFill>
                  <a:schemeClr val="tx1"/>
                </a:solidFill>
                <a:latin typeface="Arial" panose="020B0604020202020204" pitchFamily="34" charset="0"/>
                <a:ea typeface="ＭＳ Ｐゴシック" pitchFamily="34" charset="-128"/>
              </a:defRPr>
            </a:lvl1pPr>
            <a:lvl2pPr marL="742950" indent="-285750" defTabSz="923925">
              <a:defRPr sz="2400">
                <a:solidFill>
                  <a:schemeClr val="tx1"/>
                </a:solidFill>
                <a:latin typeface="Arial" panose="020B0604020202020204" pitchFamily="34" charset="0"/>
                <a:ea typeface="ＭＳ Ｐゴシック" pitchFamily="34" charset="-128"/>
              </a:defRPr>
            </a:lvl2pPr>
            <a:lvl3pPr marL="1143000" indent="-228600" defTabSz="923925">
              <a:defRPr sz="2400">
                <a:solidFill>
                  <a:schemeClr val="tx1"/>
                </a:solidFill>
                <a:latin typeface="Arial" panose="020B0604020202020204" pitchFamily="34" charset="0"/>
                <a:ea typeface="ＭＳ Ｐゴシック" pitchFamily="34" charset="-128"/>
              </a:defRPr>
            </a:lvl3pPr>
            <a:lvl4pPr marL="1600200" indent="-228600" defTabSz="923925">
              <a:defRPr sz="2400">
                <a:solidFill>
                  <a:schemeClr val="tx1"/>
                </a:solidFill>
                <a:latin typeface="Arial" panose="020B0604020202020204" pitchFamily="34" charset="0"/>
                <a:ea typeface="ＭＳ Ｐゴシック" pitchFamily="34" charset="-128"/>
              </a:defRPr>
            </a:lvl4pPr>
            <a:lvl5pPr marL="2057400" indent="-228600" defTabSz="923925">
              <a:defRPr sz="2400">
                <a:solidFill>
                  <a:schemeClr val="tx1"/>
                </a:solidFill>
                <a:latin typeface="Arial" panose="020B0604020202020204"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fld id="{C7FFE9F5-CD3C-4E4D-98DE-2BE670F7C853}" type="slidenum">
              <a:rPr lang="de-DE" altLang="de-DE" sz="1200"/>
              <a:pPr/>
              <a:t>12</a:t>
            </a:fld>
            <a:endParaRPr lang="de-DE" altLang="de-DE" sz="1200"/>
          </a:p>
        </p:txBody>
      </p:sp>
    </p:spTree>
    <p:extLst>
      <p:ext uri="{BB962C8B-B14F-4D97-AF65-F5344CB8AC3E}">
        <p14:creationId xmlns:p14="http://schemas.microsoft.com/office/powerpoint/2010/main" val="1183742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lienbildplatzhalter 1"/>
          <p:cNvSpPr>
            <a:spLocks noGrp="1" noRot="1" noChangeAspect="1" noTextEdit="1"/>
          </p:cNvSpPr>
          <p:nvPr>
            <p:ph type="sldImg"/>
          </p:nvPr>
        </p:nvSpPr>
        <p:spPr>
          <a:ln/>
        </p:spPr>
      </p:sp>
      <p:sp>
        <p:nvSpPr>
          <p:cNvPr id="10547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b="1" dirty="0"/>
              <a:t>Tipps:</a:t>
            </a:r>
            <a:endParaRPr lang="de-DE" altLang="de-DE" dirty="0"/>
          </a:p>
          <a:p>
            <a:pPr marL="171450" lvl="0" indent="-171450">
              <a:buFont typeface="Arial" panose="020B0604020202020204" pitchFamily="34" charset="0"/>
              <a:buChar char="•"/>
            </a:pPr>
            <a:r>
              <a:rPr lang="de-DE" altLang="de-DE" baseline="0" dirty="0"/>
              <a:t>Recht auf Widerspruch:</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Gilt</a:t>
            </a:r>
            <a:r>
              <a:rPr lang="de-DE" altLang="de-DE" baseline="0" dirty="0"/>
              <a:t> n</a:t>
            </a:r>
            <a:r>
              <a:rPr lang="de-DE" altLang="de-DE" dirty="0"/>
              <a:t>ur,</a:t>
            </a:r>
            <a:r>
              <a:rPr lang="de-DE" altLang="de-DE" baseline="0" dirty="0"/>
              <a:t> sofern die Verarbeitung nicht erforderlich ist (z. B. zur Vertragserfüllung, auf Grund gesetzlicher Vorgaben)</a:t>
            </a:r>
          </a:p>
          <a:p>
            <a:pPr marL="628650" lvl="1" indent="-171450">
              <a:buFont typeface="Arial" panose="020B0604020202020204" pitchFamily="34" charset="0"/>
              <a:buChar char="•"/>
            </a:pPr>
            <a:r>
              <a:rPr lang="de-DE" altLang="de-DE" dirty="0"/>
              <a:t>Widerspruch erfolgt immer gegen die weitere Verarbeitung</a:t>
            </a:r>
            <a:r>
              <a:rPr lang="de-DE" altLang="de-DE" baseline="0" dirty="0"/>
              <a:t> – nicht rückwirkend</a:t>
            </a:r>
          </a:p>
          <a:p>
            <a:pPr marL="628650" lvl="1" indent="-171450">
              <a:buFont typeface="Arial" panose="020B0604020202020204" pitchFamily="34" charset="0"/>
              <a:buChar char="•"/>
            </a:pPr>
            <a:r>
              <a:rPr lang="de-DE" altLang="de-DE" baseline="0" dirty="0"/>
              <a:t>Besonders erwähnt in Art. 21 Abs. 2 DSGVO ist der Widerspruch gegen Direktwerbung und dem dazugehörigen Profiling.</a:t>
            </a:r>
          </a:p>
          <a:p>
            <a:pPr marL="628650" lvl="1" indent="-171450">
              <a:buFont typeface="Arial" panose="020B0604020202020204" pitchFamily="34" charset="0"/>
              <a:buChar char="•"/>
            </a:pPr>
            <a:r>
              <a:rPr lang="de-DE" altLang="de-DE" baseline="0" dirty="0"/>
              <a:t>Beispiel: Die Lebensversicherung. Die betroffene Person hat eine Lebensversicherung bei der „Ich versichere alles AG“. Diese vertreibt aber auch Haftpflicht-, Kfz-, Wohngebäude- und Glasbruchversicherungen. Als Versicherungsnehmer in einem Vertragsverhältnis erhält die betroffene Person regelmäßig Werbung von der „Ich versichere alles AG“. Dieser Werbung kann widersprochen werden, die Daten zur Vertragserfüllung werden weiterhin verarbeitet.</a:t>
            </a:r>
          </a:p>
          <a:p>
            <a:pPr marL="628650" lvl="1" indent="-171450">
              <a:buFont typeface="Arial" panose="020B0604020202020204" pitchFamily="34" charset="0"/>
              <a:buChar char="•"/>
            </a:pPr>
            <a:endParaRPr lang="de-DE" altLang="de-DE" baseline="0" dirty="0"/>
          </a:p>
          <a:p>
            <a:pPr marL="171450" lvl="0" indent="-171450">
              <a:buFont typeface="Arial" panose="020B0604020202020204" pitchFamily="34" charset="0"/>
              <a:buChar char="•"/>
            </a:pPr>
            <a:r>
              <a:rPr lang="de-DE" altLang="de-DE" baseline="0" dirty="0"/>
              <a:t>Recht auf Datenübertragbarkeit</a:t>
            </a:r>
          </a:p>
          <a:p>
            <a:pPr marL="628650" lvl="1" indent="-171450">
              <a:buFont typeface="Arial" panose="020B0604020202020204" pitchFamily="34" charset="0"/>
              <a:buChar char="•"/>
            </a:pPr>
            <a:r>
              <a:rPr lang="de-DE" dirty="0"/>
              <a:t>Die</a:t>
            </a:r>
            <a:r>
              <a:rPr lang="de-DE" baseline="0" dirty="0"/>
              <a:t> personenbezogenen Daten der betroffenen Person müssen der betroffenen Person auf Anforderung hin </a:t>
            </a:r>
            <a:r>
              <a:rPr lang="de-DE" dirty="0"/>
              <a:t>in einem strukturierten, gängigen und maschinenlesbaren Format zur Verfügung gestellt werden. Voraussetzung ist die automatisierte Verarbeitung beim Verantwortlichen. </a:t>
            </a:r>
          </a:p>
          <a:p>
            <a:pPr marL="628650" lvl="1" indent="-171450">
              <a:buFont typeface="Arial" panose="020B0604020202020204" pitchFamily="34" charset="0"/>
              <a:buChar char="•"/>
            </a:pPr>
            <a:r>
              <a:rPr lang="de-DE" altLang="de-DE" baseline="0" dirty="0"/>
              <a:t>Der Verantwortliche, z. B. Facebook, darf die Person nicht behindern, wenn sie ihre personenbezogenen Daten an eine andere verantwortliche Stelle, wie z. B. eine andere </a:t>
            </a:r>
            <a:r>
              <a:rPr lang="de-DE" altLang="de-DE" baseline="0" dirty="0" err="1"/>
              <a:t>Social</a:t>
            </a:r>
            <a:r>
              <a:rPr lang="de-DE" altLang="de-DE" baseline="0" dirty="0"/>
              <a:t> Media Plattform wie z. B. Google+, übertragen will.</a:t>
            </a:r>
          </a:p>
          <a:p>
            <a:pPr marL="457200" lvl="1" indent="0">
              <a:buFont typeface="Arial" panose="020B0604020202020204" pitchFamily="34" charset="0"/>
              <a:buNone/>
            </a:pPr>
            <a:r>
              <a:rPr lang="de-DE" altLang="de-DE" baseline="0" dirty="0"/>
              <a:t> </a:t>
            </a:r>
          </a:p>
          <a:p>
            <a:pPr marL="171450" lvl="0" indent="-171450">
              <a:buFont typeface="Arial" panose="020B0604020202020204" pitchFamily="34" charset="0"/>
              <a:buChar char="•"/>
            </a:pPr>
            <a:r>
              <a:rPr lang="de-DE" dirty="0"/>
              <a:t>Recht auf nicht ausschließlich automatisierte Entscheidungen</a:t>
            </a:r>
          </a:p>
          <a:p>
            <a:pPr marL="628650" lvl="1" indent="-171450">
              <a:buFont typeface="Arial" panose="020B0604020202020204" pitchFamily="34" charset="0"/>
              <a:buChar char="•"/>
            </a:pPr>
            <a:r>
              <a:rPr lang="de-DE" altLang="de-DE" dirty="0"/>
              <a:t>Es ist das Recht, sich nicht rein automatisierten</a:t>
            </a:r>
            <a:r>
              <a:rPr lang="de-DE" altLang="de-DE" baseline="0" dirty="0"/>
              <a:t> Entscheidungen unterwerfen zu müssen. Z. B. voll automatisierte Kreditprüfung mit Ablehnung oder Annahme des Kreditantrages. Vollautomatische Leistungsbewertung am Arbeitsplatz.</a:t>
            </a:r>
          </a:p>
          <a:p>
            <a:pPr marL="628650" lvl="1" indent="-171450">
              <a:buFont typeface="Arial" panose="020B0604020202020204" pitchFamily="34" charset="0"/>
              <a:buChar char="•"/>
            </a:pPr>
            <a:endParaRPr lang="de-DE" altLang="de-DE" baseline="0" dirty="0"/>
          </a:p>
          <a:p>
            <a:pPr marL="171450" lvl="0" indent="-171450">
              <a:buFont typeface="Arial" panose="020B0604020202020204" pitchFamily="34" charset="0"/>
              <a:buChar char="•"/>
            </a:pPr>
            <a:r>
              <a:rPr lang="de-DE" altLang="de-DE" baseline="0" dirty="0"/>
              <a:t>Beschwerderecht</a:t>
            </a:r>
          </a:p>
          <a:p>
            <a:pPr marL="628650" lvl="1" indent="-171450">
              <a:buFont typeface="Arial" panose="020B0604020202020204" pitchFamily="34" charset="0"/>
              <a:buChar char="•"/>
            </a:pPr>
            <a:r>
              <a:rPr lang="de-DE" altLang="de-DE" baseline="0" dirty="0"/>
              <a:t>Zur Wahrnehmung ihrer Rechte darf sich die betroffene Person jederzeit an eine zuständigen Aufsichtsbehörde wenden. </a:t>
            </a:r>
          </a:p>
          <a:p>
            <a:pPr marL="628650" lvl="1" indent="-171450">
              <a:buFont typeface="Arial" panose="020B0604020202020204" pitchFamily="34" charset="0"/>
              <a:buChar char="•"/>
            </a:pPr>
            <a:endParaRPr lang="de-DE" altLang="de-DE" baseline="0" dirty="0"/>
          </a:p>
          <a:p>
            <a:pPr marL="171450" lvl="0" indent="-171450">
              <a:buFont typeface="Arial" panose="020B0604020202020204" pitchFamily="34" charset="0"/>
              <a:buChar char="•"/>
            </a:pPr>
            <a:r>
              <a:rPr lang="de-DE" altLang="de-DE" dirty="0"/>
              <a:t>Recht den Datenschutzbeauftragten zu konsultieren</a:t>
            </a:r>
          </a:p>
          <a:p>
            <a:pPr marL="628650" lvl="1" indent="-171450">
              <a:buFont typeface="Arial" panose="020B0604020202020204" pitchFamily="34" charset="0"/>
              <a:buChar char="•"/>
            </a:pPr>
            <a:r>
              <a:rPr lang="de-DE" altLang="de-DE" dirty="0"/>
              <a:t>Auch externe Personen können den internen Datenschutzbeauftragten kontaktieren.</a:t>
            </a:r>
          </a:p>
          <a:p>
            <a:endParaRPr lang="de-DE" altLang="de-DE" dirty="0"/>
          </a:p>
          <a:p>
            <a:r>
              <a:rPr lang="de-DE" altLang="de-DE" b="1" dirty="0"/>
              <a:t>Versteckte Hyperlinks:</a:t>
            </a:r>
          </a:p>
          <a:p>
            <a:pPr marL="171450" indent="-171450">
              <a:buFont typeface="Arial" panose="020B0604020202020204" pitchFamily="34" charset="0"/>
              <a:buChar char="•"/>
            </a:pPr>
            <a:r>
              <a:rPr lang="de-DE" altLang="de-DE" dirty="0"/>
              <a:t>Keine</a:t>
            </a:r>
          </a:p>
          <a:p>
            <a:pPr marL="171450" indent="-171450">
              <a:buFont typeface="Arial" panose="020B0604020202020204" pitchFamily="34" charset="0"/>
              <a:buChar char="•"/>
            </a:pPr>
            <a:endParaRPr lang="de-DE" altLang="de-DE" dirty="0"/>
          </a:p>
          <a:p>
            <a:r>
              <a:rPr lang="de-DE" altLang="de-DE" b="1" dirty="0"/>
              <a:t>Meine Anmerkungen:</a:t>
            </a:r>
          </a:p>
          <a:p>
            <a:endParaRPr lang="de-DE" altLang="de-DE" dirty="0"/>
          </a:p>
          <a:p>
            <a:endParaRPr lang="de-DE" altLang="de-DE" dirty="0"/>
          </a:p>
        </p:txBody>
      </p:sp>
      <p:sp>
        <p:nvSpPr>
          <p:cNvPr id="10547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2400">
                <a:solidFill>
                  <a:schemeClr val="tx1"/>
                </a:solidFill>
                <a:latin typeface="Arial" panose="020B0604020202020204" pitchFamily="34" charset="0"/>
                <a:ea typeface="ＭＳ Ｐゴシック" pitchFamily="34" charset="-128"/>
              </a:defRPr>
            </a:lvl1pPr>
            <a:lvl2pPr marL="742950" indent="-285750" defTabSz="923925">
              <a:defRPr sz="2400">
                <a:solidFill>
                  <a:schemeClr val="tx1"/>
                </a:solidFill>
                <a:latin typeface="Arial" panose="020B0604020202020204" pitchFamily="34" charset="0"/>
                <a:ea typeface="ＭＳ Ｐゴシック" pitchFamily="34" charset="-128"/>
              </a:defRPr>
            </a:lvl2pPr>
            <a:lvl3pPr marL="1143000" indent="-228600" defTabSz="923925">
              <a:defRPr sz="2400">
                <a:solidFill>
                  <a:schemeClr val="tx1"/>
                </a:solidFill>
                <a:latin typeface="Arial" panose="020B0604020202020204" pitchFamily="34" charset="0"/>
                <a:ea typeface="ＭＳ Ｐゴシック" pitchFamily="34" charset="-128"/>
              </a:defRPr>
            </a:lvl3pPr>
            <a:lvl4pPr marL="1600200" indent="-228600" defTabSz="923925">
              <a:defRPr sz="2400">
                <a:solidFill>
                  <a:schemeClr val="tx1"/>
                </a:solidFill>
                <a:latin typeface="Arial" panose="020B0604020202020204" pitchFamily="34" charset="0"/>
                <a:ea typeface="ＭＳ Ｐゴシック" pitchFamily="34" charset="-128"/>
              </a:defRPr>
            </a:lvl4pPr>
            <a:lvl5pPr marL="2057400" indent="-228600" defTabSz="923925">
              <a:defRPr sz="2400">
                <a:solidFill>
                  <a:schemeClr val="tx1"/>
                </a:solidFill>
                <a:latin typeface="Arial" panose="020B0604020202020204"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fld id="{C7FFE9F5-CD3C-4E4D-98DE-2BE670F7C853}" type="slidenum">
              <a:rPr lang="de-DE" altLang="de-DE" sz="1200"/>
              <a:pPr/>
              <a:t>13</a:t>
            </a:fld>
            <a:endParaRPr lang="de-DE" altLang="de-DE" sz="1200"/>
          </a:p>
        </p:txBody>
      </p:sp>
    </p:spTree>
    <p:extLst>
      <p:ext uri="{BB962C8B-B14F-4D97-AF65-F5344CB8AC3E}">
        <p14:creationId xmlns:p14="http://schemas.microsoft.com/office/powerpoint/2010/main" val="2333208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lienbildplatzhalter 1"/>
          <p:cNvSpPr>
            <a:spLocks noGrp="1" noRot="1" noChangeAspect="1" noTextEdit="1"/>
          </p:cNvSpPr>
          <p:nvPr>
            <p:ph type="sldImg"/>
          </p:nvPr>
        </p:nvSpPr>
        <p:spPr>
          <a:ln/>
        </p:spPr>
      </p:sp>
      <p:sp>
        <p:nvSpPr>
          <p:cNvPr id="10547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b="1" dirty="0"/>
              <a:t>Tipps:</a:t>
            </a:r>
            <a:endParaRPr lang="de-DE" altLang="de-DE" dirty="0"/>
          </a:p>
          <a:p>
            <a:pPr marL="171450" lvl="0" indent="-171450" eaLnBrk="1" hangingPunct="1">
              <a:buFont typeface="Arial" panose="020B0604020202020204" pitchFamily="34" charset="0"/>
              <a:buChar char="•"/>
            </a:pPr>
            <a:r>
              <a:rPr lang="de-DE" altLang="de-DE" dirty="0"/>
              <a:t>Artikel 13 und 14 DSGVO regeln die umfangreichen Informationspflichten, denen der Verantwortliche gegenüber der betroffenen Person nachkommen muss. Hierzu gehört dass er mitteilt:</a:t>
            </a:r>
          </a:p>
          <a:p>
            <a:pPr marL="628650" lvl="1" indent="-171450" eaLnBrk="1" hangingPunct="1">
              <a:buFont typeface="Arial" panose="020B0604020202020204" pitchFamily="34" charset="0"/>
              <a:buChar char="•"/>
            </a:pPr>
            <a:r>
              <a:rPr lang="de-DE" altLang="de-DE" dirty="0"/>
              <a:t>Name und Kontaktdaten des Verantwortlichen, ggfs. seines Vertreters </a:t>
            </a:r>
          </a:p>
          <a:p>
            <a:pPr marL="628650" lvl="1" indent="-171450" eaLnBrk="1" hangingPunct="1">
              <a:buFont typeface="Arial" panose="020B0604020202020204" pitchFamily="34" charset="0"/>
              <a:buChar char="•"/>
            </a:pPr>
            <a:r>
              <a:rPr lang="de-DE" altLang="de-DE" dirty="0"/>
              <a:t>Die Kontaktdaten des Datenschutzbeauftragten</a:t>
            </a:r>
          </a:p>
          <a:p>
            <a:pPr marL="628650" lvl="1" indent="-171450" eaLnBrk="1" hangingPunct="1">
              <a:buFont typeface="Arial" panose="020B0604020202020204" pitchFamily="34" charset="0"/>
              <a:buChar char="•"/>
            </a:pPr>
            <a:r>
              <a:rPr lang="de-DE" altLang="de-DE" dirty="0"/>
              <a:t>Die Verarbeitungszwecke</a:t>
            </a:r>
          </a:p>
          <a:p>
            <a:pPr marL="628650" lvl="1" indent="-171450" eaLnBrk="1" hangingPunct="1">
              <a:buFont typeface="Arial" panose="020B0604020202020204" pitchFamily="34" charset="0"/>
              <a:buChar char="•"/>
            </a:pPr>
            <a:r>
              <a:rPr lang="de-DE" altLang="de-DE" dirty="0"/>
              <a:t>Die Rechtsgrundlage der Verarbeitung</a:t>
            </a:r>
          </a:p>
          <a:p>
            <a:pPr marL="628650" lvl="1" indent="-171450" eaLnBrk="1" hangingPunct="1">
              <a:buFont typeface="Arial" panose="020B0604020202020204" pitchFamily="34" charset="0"/>
              <a:buChar char="•"/>
            </a:pPr>
            <a:r>
              <a:rPr lang="de-DE" altLang="de-DE" dirty="0"/>
              <a:t>Die berechtigten Interessen des Verantwortlichen, sofern eine Interessensabwägung stattfand</a:t>
            </a:r>
          </a:p>
          <a:p>
            <a:pPr marL="628650" lvl="1" indent="-171450" eaLnBrk="1" hangingPunct="1">
              <a:buFont typeface="Arial" panose="020B0604020202020204" pitchFamily="34" charset="0"/>
              <a:buChar char="•"/>
            </a:pPr>
            <a:r>
              <a:rPr lang="de-DE" altLang="de-DE" dirty="0"/>
              <a:t>Die Empfänger der Daten, insbesondere wenn sie in Drittstaaten ansässig sind</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de-DE" altLang="de-DE" dirty="0"/>
              <a:t>Die voraussichtliche Speicherdauer. </a:t>
            </a:r>
            <a:r>
              <a:rPr kumimoji="0" lang="de-DE" altLang="de-DE" sz="12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itchFamily="34" charset="-128"/>
                <a:cs typeface="+mn-cs"/>
              </a:rPr>
              <a:t>Wenn die Dauer nicht konkret benannt werden kann, muss dargelegt werden, unter welchen Kriterien man zu diesem Schluss gekommen ist.</a:t>
            </a:r>
            <a:endParaRPr lang="de-DE" altLang="de-DE" dirty="0"/>
          </a:p>
          <a:p>
            <a:pPr marL="628650" lvl="1" indent="-171450" eaLnBrk="1" hangingPunct="1">
              <a:buFont typeface="Arial" panose="020B0604020202020204" pitchFamily="34" charset="0"/>
              <a:buChar char="•"/>
            </a:pPr>
            <a:r>
              <a:rPr lang="de-DE" altLang="de-DE" dirty="0"/>
              <a:t>Hinweis auf das Recht auf Auskunft, Berichtigung, Löschung, Einschränkung, Widerspruch und die Datenübertragbarkeit</a:t>
            </a:r>
          </a:p>
          <a:p>
            <a:pPr marL="628650" lvl="1" indent="-171450" eaLnBrk="1" hangingPunct="1">
              <a:buFont typeface="Arial" panose="020B0604020202020204" pitchFamily="34" charset="0"/>
              <a:buChar char="•"/>
            </a:pPr>
            <a:r>
              <a:rPr lang="de-DE" altLang="de-DE" dirty="0"/>
              <a:t>Hinweis auf die Widerrufbarkeit der Einwilligung, sofern die Einwilligung die Rechtsgrundlage ist. </a:t>
            </a:r>
          </a:p>
          <a:p>
            <a:pPr marL="628650" lvl="1" indent="-171450" eaLnBrk="1" hangingPunct="1">
              <a:buFont typeface="Arial" panose="020B0604020202020204" pitchFamily="34" charset="0"/>
              <a:buChar char="•"/>
            </a:pPr>
            <a:r>
              <a:rPr lang="de-DE" altLang="de-DE" dirty="0"/>
              <a:t>Das Bestehen eines Beschwerderechtes bei einer Aufsichtsbehörde</a:t>
            </a:r>
          </a:p>
          <a:p>
            <a:pPr marL="628650" lvl="1" indent="-171450" eaLnBrk="1" hangingPunct="1">
              <a:buFont typeface="Arial" panose="020B0604020202020204" pitchFamily="34" charset="0"/>
              <a:buChar char="•"/>
            </a:pPr>
            <a:r>
              <a:rPr lang="de-DE" altLang="de-DE" dirty="0"/>
              <a:t>Ob die Bereitstellung der personenbezogene Daten gesetzlich oder vertraglich vorgeschrieben oder für einen Vertragsabschluss erforderlich ist.</a:t>
            </a:r>
          </a:p>
          <a:p>
            <a:pPr marL="628650" lvl="1" indent="-171450" eaLnBrk="1" hangingPunct="1">
              <a:buFont typeface="Arial" panose="020B0604020202020204" pitchFamily="34" charset="0"/>
              <a:buChar char="•"/>
            </a:pPr>
            <a:r>
              <a:rPr lang="de-DE" altLang="de-DE" dirty="0"/>
              <a:t>Ob die betroffene Person zur Bereitstellung der Daten verpflichtet ist und welche Folgen die Nichtbereitstellung hätte</a:t>
            </a:r>
          </a:p>
          <a:p>
            <a:pPr marL="628650" lvl="1" indent="-171450" eaLnBrk="1" hangingPunct="1">
              <a:buFont typeface="Arial" panose="020B0604020202020204" pitchFamily="34" charset="0"/>
              <a:buChar char="•"/>
            </a:pPr>
            <a:r>
              <a:rPr lang="de-DE" altLang="de-DE" dirty="0"/>
              <a:t>Bei automatisierter Entscheidungsfindung/Profiling, die Logik und die Auswirkungen</a:t>
            </a:r>
          </a:p>
          <a:p>
            <a:pPr marL="628650" lvl="1" indent="-171450" eaLnBrk="1" hangingPunct="1">
              <a:buFont typeface="Arial" panose="020B0604020202020204" pitchFamily="34" charset="0"/>
              <a:buChar char="•"/>
            </a:pPr>
            <a:r>
              <a:rPr lang="de-DE" altLang="de-DE" dirty="0"/>
              <a:t>Bei geplanter Zweckänderung muss </a:t>
            </a:r>
            <a:r>
              <a:rPr lang="de-DE" altLang="de-DE" u="sng" dirty="0"/>
              <a:t>vor</a:t>
            </a:r>
            <a:r>
              <a:rPr lang="de-DE" altLang="de-DE" dirty="0"/>
              <a:t> der Weiterverarbeitung der neue Zweck mitgeteilt werden.</a:t>
            </a:r>
          </a:p>
          <a:p>
            <a:pPr marL="628650" lvl="1" indent="-171450" eaLnBrk="1" hangingPunct="1">
              <a:buFont typeface="Arial" panose="020B0604020202020204" pitchFamily="34" charset="0"/>
              <a:buChar char="•"/>
            </a:pPr>
            <a:r>
              <a:rPr lang="de-DE" altLang="de-DE" dirty="0"/>
              <a:t>Werden die Daten nicht unmittelbar bei der betroffenen Person erhoben, muss auch die Datenquelle genannt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de-DE" altLang="de-DE" sz="12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itchFamily="34" charset="-128"/>
                <a:cs typeface="+mn-cs"/>
              </a:rPr>
              <a:t>Um die Vollständigkeit der Vielzahl der Informationen sicherstellen zu können, müssen dringend Prozesse zur Information der betroffenen Person etabliert sein/werden. </a:t>
            </a:r>
          </a:p>
          <a:p>
            <a:pPr marL="171450" lvl="0" indent="-171450">
              <a:buFont typeface="Arial" panose="020B0604020202020204" pitchFamily="34" charset="0"/>
              <a:buChar char="•"/>
            </a:pPr>
            <a:endParaRPr lang="de-DE" altLang="de-DE" dirty="0"/>
          </a:p>
          <a:p>
            <a:pPr marL="171450" lvl="0" indent="-171450">
              <a:buFont typeface="Arial" panose="020B0604020202020204" pitchFamily="34" charset="0"/>
              <a:buChar char="•"/>
            </a:pPr>
            <a:r>
              <a:rPr lang="de-DE" altLang="de-DE" dirty="0"/>
              <a:t>Verzeichnis von Verarbeitungstätigkeiten </a:t>
            </a:r>
          </a:p>
          <a:p>
            <a:pPr marL="628650" lvl="1" indent="-171450">
              <a:buFont typeface="Arial" panose="020B0604020202020204" pitchFamily="34" charset="0"/>
              <a:buChar char="•"/>
            </a:pPr>
            <a:r>
              <a:rPr lang="de-DE" dirty="0"/>
              <a:t>Es ist schriftlich oder elektronisch zu führen.</a:t>
            </a:r>
          </a:p>
          <a:p>
            <a:pPr marL="628650" lvl="1" indent="-171450">
              <a:buFont typeface="Arial" panose="020B0604020202020204" pitchFamily="34" charset="0"/>
              <a:buChar char="•"/>
            </a:pPr>
            <a:r>
              <a:rPr lang="de-DE" dirty="0"/>
              <a:t>Es ist der Aufsichtsbehörde auf Verlangen zur Verfügung zu stellen.</a:t>
            </a:r>
          </a:p>
          <a:p>
            <a:pPr marL="628650" lvl="1" indent="-171450">
              <a:buFont typeface="Arial" panose="020B0604020202020204" pitchFamily="34" charset="0"/>
              <a:buChar char="•"/>
            </a:pPr>
            <a:r>
              <a:rPr lang="de-DE" dirty="0"/>
              <a:t>Es gibt Ausnahmen für Unternehmen mit weniger als 250 Beschäftigten sowie Ausnahmen von den Ausnahmen.</a:t>
            </a:r>
          </a:p>
          <a:p>
            <a:pPr marL="628650" lvl="1"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Nachweis der ergriffenen technisch organisatorischen Maßnahmen gem. Art. 24 Abs. 1 und Art. 32 DSGVO</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Es gilt sowohl den Nachweis zu erbringen, dass und welche technisch organisatorischen Maßnahmen ergriffen sind, als auch ob diese wirksam sind und regelmäßig auf ihre Wirksamkeit hin überprüft werden. </a:t>
            </a:r>
          </a:p>
          <a:p>
            <a:pPr marL="628650" lvl="1"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alt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 es geht weiter auf der nächsten Folie</a:t>
            </a:r>
          </a:p>
          <a:p>
            <a:endParaRPr lang="de-DE" altLang="de-DE" dirty="0"/>
          </a:p>
          <a:p>
            <a:r>
              <a:rPr lang="de-DE" altLang="de-DE" b="1" dirty="0"/>
              <a:t>Versteckte Hyperlinks:</a:t>
            </a:r>
          </a:p>
          <a:p>
            <a:pPr marL="171450" indent="-171450">
              <a:buFont typeface="Arial" panose="020B0604020202020204" pitchFamily="34" charset="0"/>
              <a:buChar char="•"/>
            </a:pPr>
            <a:r>
              <a:rPr lang="de-DE" altLang="de-DE" dirty="0"/>
              <a:t>Keine</a:t>
            </a:r>
          </a:p>
          <a:p>
            <a:pPr marL="171450" indent="-171450">
              <a:buFont typeface="Arial" panose="020B0604020202020204" pitchFamily="34" charset="0"/>
              <a:buChar char="•"/>
            </a:pPr>
            <a:endParaRPr lang="de-DE" altLang="de-DE" dirty="0"/>
          </a:p>
          <a:p>
            <a:r>
              <a:rPr lang="de-DE" altLang="de-DE" b="1" dirty="0"/>
              <a:t>Meine Anmerkungen:</a:t>
            </a:r>
          </a:p>
          <a:p>
            <a:endParaRPr lang="de-DE" altLang="de-DE" dirty="0"/>
          </a:p>
          <a:p>
            <a:endParaRPr lang="de-DE" altLang="de-DE" dirty="0"/>
          </a:p>
        </p:txBody>
      </p:sp>
      <p:sp>
        <p:nvSpPr>
          <p:cNvPr id="10547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2400">
                <a:solidFill>
                  <a:schemeClr val="tx1"/>
                </a:solidFill>
                <a:latin typeface="Arial" panose="020B0604020202020204" pitchFamily="34" charset="0"/>
                <a:ea typeface="ＭＳ Ｐゴシック" pitchFamily="34" charset="-128"/>
              </a:defRPr>
            </a:lvl1pPr>
            <a:lvl2pPr marL="742950" indent="-285750" defTabSz="923925">
              <a:defRPr sz="2400">
                <a:solidFill>
                  <a:schemeClr val="tx1"/>
                </a:solidFill>
                <a:latin typeface="Arial" panose="020B0604020202020204" pitchFamily="34" charset="0"/>
                <a:ea typeface="ＭＳ Ｐゴシック" pitchFamily="34" charset="-128"/>
              </a:defRPr>
            </a:lvl2pPr>
            <a:lvl3pPr marL="1143000" indent="-228600" defTabSz="923925">
              <a:defRPr sz="2400">
                <a:solidFill>
                  <a:schemeClr val="tx1"/>
                </a:solidFill>
                <a:latin typeface="Arial" panose="020B0604020202020204" pitchFamily="34" charset="0"/>
                <a:ea typeface="ＭＳ Ｐゴシック" pitchFamily="34" charset="-128"/>
              </a:defRPr>
            </a:lvl3pPr>
            <a:lvl4pPr marL="1600200" indent="-228600" defTabSz="923925">
              <a:defRPr sz="2400">
                <a:solidFill>
                  <a:schemeClr val="tx1"/>
                </a:solidFill>
                <a:latin typeface="Arial" panose="020B0604020202020204" pitchFamily="34" charset="0"/>
                <a:ea typeface="ＭＳ Ｐゴシック" pitchFamily="34" charset="-128"/>
              </a:defRPr>
            </a:lvl4pPr>
            <a:lvl5pPr marL="2057400" indent="-228600" defTabSz="923925">
              <a:defRPr sz="2400">
                <a:solidFill>
                  <a:schemeClr val="tx1"/>
                </a:solidFill>
                <a:latin typeface="Arial" panose="020B0604020202020204"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fld id="{C7FFE9F5-CD3C-4E4D-98DE-2BE670F7C853}" type="slidenum">
              <a:rPr lang="de-DE" altLang="de-DE" sz="1200"/>
              <a:pPr/>
              <a:t>14</a:t>
            </a:fld>
            <a:endParaRPr lang="de-DE" altLang="de-DE" sz="1200"/>
          </a:p>
        </p:txBody>
      </p:sp>
    </p:spTree>
    <p:extLst>
      <p:ext uri="{BB962C8B-B14F-4D97-AF65-F5344CB8AC3E}">
        <p14:creationId xmlns:p14="http://schemas.microsoft.com/office/powerpoint/2010/main" val="3903507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lienbildplatzhalter 1"/>
          <p:cNvSpPr>
            <a:spLocks noGrp="1" noRot="1" noChangeAspect="1" noTextEdit="1"/>
          </p:cNvSpPr>
          <p:nvPr>
            <p:ph type="sldImg"/>
          </p:nvPr>
        </p:nvSpPr>
        <p:spPr>
          <a:ln/>
        </p:spPr>
      </p:sp>
      <p:sp>
        <p:nvSpPr>
          <p:cNvPr id="10547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b="1" dirty="0"/>
              <a:t>Tipps:</a:t>
            </a:r>
            <a:endParaRPr lang="de-DE" alt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Ein Nachweis der Datenschutz-Folgenabschätzung (DSFA), welche im englischen Originaltext als „Data </a:t>
            </a:r>
            <a:r>
              <a:rPr lang="de-DE" dirty="0" err="1"/>
              <a:t>protection</a:t>
            </a:r>
            <a:r>
              <a:rPr lang="de-DE" dirty="0"/>
              <a:t> </a:t>
            </a:r>
            <a:r>
              <a:rPr lang="de-DE" dirty="0" err="1"/>
              <a:t>impact</a:t>
            </a:r>
            <a:r>
              <a:rPr lang="de-DE" dirty="0"/>
              <a:t> </a:t>
            </a:r>
            <a:r>
              <a:rPr lang="de-DE" dirty="0" err="1"/>
              <a:t>assessment</a:t>
            </a:r>
            <a:r>
              <a:rPr lang="de-DE" dirty="0"/>
              <a:t>“ (DPIA) bezeichnet wird, und deren Ergebnis muss für jede Verarbeitungstätigkeit, welche voraussichtlich ein hohes Risiko für die Rechte und Freiheiten der betroffenen Person hat, erbracht werden.</a:t>
            </a:r>
          </a:p>
          <a:p>
            <a:pPr marL="171450" lvl="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Verpflichtungserklärung</a:t>
            </a:r>
          </a:p>
          <a:p>
            <a:pPr marL="628650" lvl="1" indent="-171450">
              <a:buFont typeface="Arial" panose="020B0604020202020204" pitchFamily="34" charset="0"/>
              <a:buChar char="•"/>
            </a:pPr>
            <a:r>
              <a:rPr lang="de-DE" dirty="0"/>
              <a:t>Im Rahme</a:t>
            </a:r>
            <a:r>
              <a:rPr lang="de-DE" baseline="0" dirty="0"/>
              <a:t>n der Sicherstellung eines angemessen Schutzniveaus wird vorausgesetzt, dass die Mitarbeiter nur auf Weisung personenbezogene Daten verarbeiten (Art. 29 DSGVO). Gleichzeitig müssen sie zum rechtskonformen Umgang mit personenbezogenen Daten befähigt und informiert sein. Eine Verpflichtungserklärung ähnlich der aus dem BDSG-alt bekannten „Verpflichtung auf das Datengeheimnis“ (§ 5 BDSG-alt) bietet sich an.    </a:t>
            </a:r>
          </a:p>
          <a:p>
            <a:pPr marL="628650" lvl="1" indent="-171450">
              <a:buFont typeface="Arial" panose="020B0604020202020204" pitchFamily="34" charset="0"/>
              <a:buChar char="•"/>
            </a:pPr>
            <a:endParaRPr lang="de-DE" baseline="0" dirty="0"/>
          </a:p>
          <a:p>
            <a:pPr marL="171450" lvl="0" indent="-171450">
              <a:buFont typeface="Arial" panose="020B0604020202020204" pitchFamily="34" charset="0"/>
              <a:buChar char="•"/>
            </a:pPr>
            <a:r>
              <a:rPr lang="de-DE" baseline="0" dirty="0"/>
              <a:t>Alle Schutzverletzungen, unbeabsichtigt oder unberechtigt müssen dokumentiert werden. </a:t>
            </a:r>
            <a:r>
              <a:rPr lang="de-DE" dirty="0"/>
              <a:t> </a:t>
            </a:r>
          </a:p>
          <a:p>
            <a:pPr marL="628650" lvl="1" indent="-171450">
              <a:buFont typeface="Arial" panose="020B0604020202020204" pitchFamily="34" charset="0"/>
              <a:buChar char="•"/>
            </a:pPr>
            <a:endParaRPr lang="de-DE" altLang="de-DE" dirty="0"/>
          </a:p>
          <a:p>
            <a:pPr marL="171450" indent="-171450">
              <a:buFont typeface="Arial" panose="020B0604020202020204" pitchFamily="34" charset="0"/>
              <a:buChar char="•"/>
            </a:pPr>
            <a:r>
              <a:rPr lang="de-DE" baseline="0" dirty="0"/>
              <a:t>Nicht erfüllte Dokumentationspflichten sind bußgeldbewehrt.</a:t>
            </a:r>
            <a:endParaRPr lang="de-DE" dirty="0"/>
          </a:p>
          <a:p>
            <a:endParaRPr lang="de-DE" altLang="de-DE" dirty="0"/>
          </a:p>
          <a:p>
            <a:r>
              <a:rPr lang="de-DE" altLang="de-DE" b="1" dirty="0"/>
              <a:t>Versteckte Hyperlinks:</a:t>
            </a:r>
          </a:p>
          <a:p>
            <a:pPr marL="171450" indent="-171450">
              <a:buFont typeface="Arial" panose="020B0604020202020204" pitchFamily="34" charset="0"/>
              <a:buChar char="•"/>
            </a:pPr>
            <a:r>
              <a:rPr lang="de-DE" altLang="de-DE" dirty="0"/>
              <a:t>Keine</a:t>
            </a:r>
          </a:p>
          <a:p>
            <a:pPr marL="171450" indent="-171450">
              <a:buFont typeface="Arial" panose="020B0604020202020204" pitchFamily="34" charset="0"/>
              <a:buChar char="•"/>
            </a:pPr>
            <a:endParaRPr lang="de-DE" altLang="de-DE" dirty="0"/>
          </a:p>
          <a:p>
            <a:r>
              <a:rPr lang="de-DE" altLang="de-DE" b="1" dirty="0"/>
              <a:t>Meine Anmerkungen:</a:t>
            </a:r>
          </a:p>
          <a:p>
            <a:endParaRPr lang="de-DE" altLang="de-DE" dirty="0"/>
          </a:p>
          <a:p>
            <a:endParaRPr lang="de-DE" altLang="de-DE" dirty="0"/>
          </a:p>
        </p:txBody>
      </p:sp>
      <p:sp>
        <p:nvSpPr>
          <p:cNvPr id="10547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2400">
                <a:solidFill>
                  <a:schemeClr val="tx1"/>
                </a:solidFill>
                <a:latin typeface="Arial" panose="020B0604020202020204" pitchFamily="34" charset="0"/>
                <a:ea typeface="ＭＳ Ｐゴシック" pitchFamily="34" charset="-128"/>
              </a:defRPr>
            </a:lvl1pPr>
            <a:lvl2pPr marL="742950" indent="-285750" defTabSz="923925">
              <a:defRPr sz="2400">
                <a:solidFill>
                  <a:schemeClr val="tx1"/>
                </a:solidFill>
                <a:latin typeface="Arial" panose="020B0604020202020204" pitchFamily="34" charset="0"/>
                <a:ea typeface="ＭＳ Ｐゴシック" pitchFamily="34" charset="-128"/>
              </a:defRPr>
            </a:lvl2pPr>
            <a:lvl3pPr marL="1143000" indent="-228600" defTabSz="923925">
              <a:defRPr sz="2400">
                <a:solidFill>
                  <a:schemeClr val="tx1"/>
                </a:solidFill>
                <a:latin typeface="Arial" panose="020B0604020202020204" pitchFamily="34" charset="0"/>
                <a:ea typeface="ＭＳ Ｐゴシック" pitchFamily="34" charset="-128"/>
              </a:defRPr>
            </a:lvl3pPr>
            <a:lvl4pPr marL="1600200" indent="-228600" defTabSz="923925">
              <a:defRPr sz="2400">
                <a:solidFill>
                  <a:schemeClr val="tx1"/>
                </a:solidFill>
                <a:latin typeface="Arial" panose="020B0604020202020204" pitchFamily="34" charset="0"/>
                <a:ea typeface="ＭＳ Ｐゴシック" pitchFamily="34" charset="-128"/>
              </a:defRPr>
            </a:lvl4pPr>
            <a:lvl5pPr marL="2057400" indent="-228600" defTabSz="923925">
              <a:defRPr sz="2400">
                <a:solidFill>
                  <a:schemeClr val="tx1"/>
                </a:solidFill>
                <a:latin typeface="Arial" panose="020B0604020202020204"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fld id="{C7FFE9F5-CD3C-4E4D-98DE-2BE670F7C853}" type="slidenum">
              <a:rPr lang="de-DE" altLang="de-DE" sz="1200"/>
              <a:pPr/>
              <a:t>15</a:t>
            </a:fld>
            <a:endParaRPr lang="de-DE" altLang="de-DE" sz="1200"/>
          </a:p>
        </p:txBody>
      </p:sp>
    </p:spTree>
    <p:extLst>
      <p:ext uri="{BB962C8B-B14F-4D97-AF65-F5344CB8AC3E}">
        <p14:creationId xmlns:p14="http://schemas.microsoft.com/office/powerpoint/2010/main" val="774275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dirty="0"/>
              <a:t>Risikobehaftete Kerntätigkeiten sind z. B. Tätigkeiten mit umfangreicher und systematischer Überwachung von betroffenen Personen. Wan</a:t>
            </a:r>
            <a:r>
              <a:rPr lang="de-DE" baseline="0" dirty="0"/>
              <a:t>n jedoch ist die Kerntätigkeit </a:t>
            </a:r>
            <a:r>
              <a:rPr lang="de-DE" dirty="0"/>
              <a:t>umfangreich, regelmäßig und systematisch? Hierzu werden in</a:t>
            </a:r>
            <a:r>
              <a:rPr lang="de-DE" baseline="0" dirty="0"/>
              <a:t> den nächsten Jahren sicher viele Urteile gefällt werden.</a:t>
            </a:r>
          </a:p>
          <a:p>
            <a:pPr marL="171450" indent="-171450">
              <a:buFont typeface="Arial" panose="020B0604020202020204" pitchFamily="34" charset="0"/>
              <a:buChar char="•"/>
            </a:pPr>
            <a:r>
              <a:rPr lang="de-DE" baseline="0" dirty="0"/>
              <a:t>Sicher ist sicher: Besser einen Datenschutzbeauftragten bestellen.</a:t>
            </a:r>
          </a:p>
          <a:p>
            <a:pPr marL="171450" indent="-171450">
              <a:buFont typeface="Arial" panose="020B0604020202020204" pitchFamily="34" charset="0"/>
              <a:buChar char="•"/>
            </a:pPr>
            <a:r>
              <a:rPr lang="de-DE" baseline="0" dirty="0"/>
              <a:t>Die Mitgliedsstaaten dürfen strengere Bestellpflichten festlegen.</a:t>
            </a:r>
          </a:p>
          <a:p>
            <a:pPr marL="171450" indent="-171450">
              <a:buFont typeface="Arial" panose="020B0604020202020204" pitchFamily="34" charset="0"/>
              <a:buChar char="•"/>
            </a:pPr>
            <a:r>
              <a:rPr lang="de-DE" baseline="0" dirty="0"/>
              <a:t>Der Verantwortliche oder der Auftragsverarbeiter, müssen, sofern ein Datenschutzbeauftragter bestellt ist, dessen Kontaktdaten veröffentlichen (z. B. Webseite) und der zuständigen Aufsichtsbehörde melden. </a:t>
            </a:r>
          </a:p>
          <a:p>
            <a:pPr marL="171450" indent="-171450">
              <a:buFont typeface="Arial" panose="020B0604020202020204" pitchFamily="34" charset="0"/>
              <a:buChar char="•"/>
            </a:pPr>
            <a:r>
              <a:rPr lang="de-DE" baseline="0" dirty="0"/>
              <a:t>Art. 37 Abs. 5 DSGVO: </a:t>
            </a:r>
            <a:r>
              <a:rPr lang="de-DE" dirty="0"/>
              <a:t>Der Datenschutzbeauftragte wird auf der Grundlage seiner beruflichen Qualifikation und insbesondere des Fachwissens benannt, das er auf dem Gebiet des Datenschutzrechts und der Datenschutzpraxis besitzt, sowie auf der Grundlage seiner Fähigkeit zur Erfüllung der in Artikel 39 DSGVO genannten Aufgaben.</a:t>
            </a:r>
          </a:p>
          <a:p>
            <a:pPr marL="171450" indent="-171450">
              <a:buFont typeface="Arial" panose="020B0604020202020204" pitchFamily="34" charset="0"/>
              <a:buChar char="•"/>
            </a:pPr>
            <a:r>
              <a:rPr lang="de-DE" dirty="0"/>
              <a:t>Der Datenschutzbeauftragte</a:t>
            </a:r>
            <a:r>
              <a:rPr lang="de-DE" baseline="0" dirty="0"/>
              <a:t> kann interner Mitarbeiter oder externer Dienstleister sein.</a:t>
            </a:r>
          </a:p>
          <a:p>
            <a:pPr marL="171450" indent="-171450">
              <a:buFont typeface="Arial" panose="020B0604020202020204" pitchFamily="34" charset="0"/>
              <a:buChar char="•"/>
            </a:pPr>
            <a:r>
              <a:rPr lang="de-DE" baseline="0" dirty="0"/>
              <a:t>Die Aufgaben des Datenschutzbeauftragten sind:</a:t>
            </a:r>
          </a:p>
          <a:p>
            <a:pPr marL="628650" lvl="1" indent="-171450">
              <a:buFont typeface="Arial" panose="020B0604020202020204" pitchFamily="34" charset="0"/>
              <a:buChar char="•"/>
            </a:pPr>
            <a:r>
              <a:rPr lang="de-DE" dirty="0"/>
              <a:t>Unterrichtung und Beratung des Verantwortlichen</a:t>
            </a:r>
          </a:p>
          <a:p>
            <a:pPr marL="628650" lvl="1" indent="-171450">
              <a:buFont typeface="Arial" panose="020B0604020202020204" pitchFamily="34" charset="0"/>
              <a:buChar char="•"/>
            </a:pPr>
            <a:r>
              <a:rPr lang="de-DE" dirty="0"/>
              <a:t>Sensibilisierung der Beschäftigten</a:t>
            </a:r>
          </a:p>
          <a:p>
            <a:pPr marL="628650" lvl="1" indent="-171450">
              <a:buFont typeface="Arial" panose="020B0604020202020204" pitchFamily="34" charset="0"/>
              <a:buChar char="•"/>
            </a:pPr>
            <a:r>
              <a:rPr lang="de-DE" dirty="0"/>
              <a:t>Überwachung </a:t>
            </a:r>
          </a:p>
          <a:p>
            <a:pPr marL="1085850" lvl="2" indent="-171450">
              <a:buFont typeface="Arial" panose="020B0604020202020204" pitchFamily="34" charset="0"/>
              <a:buChar char="•"/>
            </a:pPr>
            <a:r>
              <a:rPr lang="de-DE" dirty="0"/>
              <a:t>der Einhaltung der DSGVO und anderer Datenschutzvorschriften</a:t>
            </a:r>
          </a:p>
          <a:p>
            <a:pPr marL="1085850" lvl="2" indent="-171450">
              <a:buFont typeface="Arial" panose="020B0604020202020204" pitchFamily="34" charset="0"/>
              <a:buChar char="•"/>
            </a:pPr>
            <a:r>
              <a:rPr lang="de-DE" dirty="0"/>
              <a:t>der Strategien des Verantwortlichen für den Schutz personenbezogener Daten </a:t>
            </a:r>
          </a:p>
          <a:p>
            <a:pPr marL="1085850" lvl="2" indent="-171450">
              <a:buFont typeface="Arial" panose="020B0604020202020204" pitchFamily="34" charset="0"/>
              <a:buChar char="•"/>
            </a:pPr>
            <a:r>
              <a:rPr lang="de-DE" dirty="0"/>
              <a:t>der Zuweisung von Zuständigkeiten, </a:t>
            </a:r>
          </a:p>
          <a:p>
            <a:pPr marL="1085850" lvl="2" indent="-171450">
              <a:buFont typeface="Arial" panose="020B0604020202020204" pitchFamily="34" charset="0"/>
              <a:buChar char="•"/>
            </a:pPr>
            <a:r>
              <a:rPr lang="de-DE" dirty="0"/>
              <a:t>der Sensibilisierung und Schulung der an den Verarbeitungsvorgängen beteiligten Mitarbeiter</a:t>
            </a:r>
          </a:p>
          <a:p>
            <a:pPr marL="1085850" lvl="2" indent="-171450">
              <a:buFont typeface="Arial" panose="020B0604020202020204" pitchFamily="34" charset="0"/>
              <a:buChar char="•"/>
            </a:pPr>
            <a:r>
              <a:rPr lang="de-DE" dirty="0"/>
              <a:t>der diesbezüglichen Überprüfungen</a:t>
            </a:r>
          </a:p>
          <a:p>
            <a:pPr marL="1085850" lvl="2" indent="-171450">
              <a:buFont typeface="Arial" panose="020B0604020202020204" pitchFamily="34" charset="0"/>
              <a:buChar char="•"/>
            </a:pPr>
            <a:r>
              <a:rPr lang="de-DE" dirty="0"/>
              <a:t>der Durchführung der Datenschutz-Folgenabschätzung (gem. Art 35 DSGVO)</a:t>
            </a:r>
          </a:p>
          <a:p>
            <a:pPr marL="628650" lvl="1" indent="-171450">
              <a:buFont typeface="Arial" panose="020B0604020202020204" pitchFamily="34" charset="0"/>
              <a:buChar char="•"/>
            </a:pPr>
            <a:r>
              <a:rPr lang="de-DE" dirty="0"/>
              <a:t>Beratung im Zusammenhang mit der Datenschutz-Folgenabschätzung</a:t>
            </a:r>
          </a:p>
          <a:p>
            <a:pPr marL="628650" lvl="1" indent="-171450">
              <a:buFont typeface="Arial" panose="020B0604020202020204" pitchFamily="34" charset="0"/>
              <a:buChar char="•"/>
            </a:pPr>
            <a:r>
              <a:rPr lang="de-DE" dirty="0"/>
              <a:t>Zusammenarbeit mit der Aufsichtsbehörde</a:t>
            </a:r>
          </a:p>
          <a:p>
            <a:pPr marL="628650" lvl="1" indent="-171450">
              <a:buFont typeface="Arial" panose="020B0604020202020204" pitchFamily="34" charset="0"/>
              <a:buChar char="•"/>
            </a:pPr>
            <a:r>
              <a:rPr lang="de-DE" dirty="0"/>
              <a:t>Konsultation der Aufsichtsbehörde nach Art. 36 DSGVO bei Verarbeitungen mit hohem Risiko, welches nicht eingedämmt werden kann.</a:t>
            </a:r>
          </a:p>
          <a:p>
            <a:pPr marL="287337" lvl="1" indent="-285750">
              <a:buFont typeface="Arial" panose="020B0604020202020204" pitchFamily="34" charset="0"/>
              <a:buChar char="•"/>
            </a:pPr>
            <a:endParaRPr lang="de-DE" dirty="0"/>
          </a:p>
          <a:p>
            <a:pPr marL="287337" lvl="1" indent="-285750">
              <a:buFont typeface="Arial" panose="020B0604020202020204" pitchFamily="34" charset="0"/>
              <a:buChar char="•"/>
            </a:pPr>
            <a:r>
              <a:rPr lang="de-DE" dirty="0"/>
              <a:t>Der Verantwortliche stellt Folgendes sicher: Der Datenschutzbeauftragte …</a:t>
            </a:r>
          </a:p>
          <a:p>
            <a:pPr marL="552450" lvl="2" indent="-285750">
              <a:buFont typeface="Arial" panose="020B0604020202020204" pitchFamily="34" charset="0"/>
              <a:buChar char="•"/>
            </a:pPr>
            <a:r>
              <a:rPr lang="de-DE" dirty="0"/>
              <a:t>wird ordnungsgemäß und frühzeitig in alle mit dem Datenschutz zusammenhängenden Fragen eingebunden.</a:t>
            </a:r>
          </a:p>
          <a:p>
            <a:pPr marL="552450" lvl="2" indent="-285750">
              <a:buFont typeface="Arial" panose="020B0604020202020204" pitchFamily="34" charset="0"/>
              <a:buChar char="•"/>
            </a:pPr>
            <a:r>
              <a:rPr lang="de-DE" dirty="0"/>
              <a:t>erhält die notwendigen Ressourcen und Zugänge zur Durchführung seiner Aufgaben, sowie zur Aufrechterhaltung seines Fachwissen.</a:t>
            </a:r>
          </a:p>
          <a:p>
            <a:pPr marL="552450" lvl="2" indent="-285750">
              <a:buFont typeface="Arial" panose="020B0604020202020204" pitchFamily="34" charset="0"/>
              <a:buChar char="•"/>
            </a:pPr>
            <a:r>
              <a:rPr lang="de-DE" dirty="0"/>
              <a:t>ist in der Ausübung seiner Tätigkeit weisungsfrei.</a:t>
            </a:r>
          </a:p>
          <a:p>
            <a:pPr marL="552450" lvl="2" indent="-285750">
              <a:buFont typeface="Arial" panose="020B0604020202020204" pitchFamily="34" charset="0"/>
              <a:buChar char="•"/>
            </a:pPr>
            <a:r>
              <a:rPr lang="de-DE" dirty="0"/>
              <a:t>darf aufgrund seiner Aufgaben nicht abberufen (entlassen) oder benachteiligt werden.  </a:t>
            </a:r>
          </a:p>
          <a:p>
            <a:pPr marL="552450" lvl="2" indent="-285750">
              <a:buFont typeface="Arial" panose="020B0604020202020204" pitchFamily="34" charset="0"/>
              <a:buChar char="•"/>
            </a:pPr>
            <a:r>
              <a:rPr lang="de-DE" dirty="0"/>
              <a:t>berichtet an die höchste Managementebene.</a:t>
            </a:r>
          </a:p>
          <a:p>
            <a:pPr marL="287337" lvl="1" indent="-285750">
              <a:buFont typeface="Arial" panose="020B0604020202020204" pitchFamily="34" charset="0"/>
              <a:buChar char="•"/>
            </a:pPr>
            <a:r>
              <a:rPr lang="de-DE" dirty="0"/>
              <a:t>Der Datenschutzbeauftragte ist zur Verschwiegenheit verpflichtet und so können sich alle vertrauensvoll an Sie wenden! </a:t>
            </a:r>
          </a:p>
          <a:p>
            <a:pPr marL="171450" lvl="0" indent="-171450">
              <a:buFont typeface="Arial" panose="020B0604020202020204" pitchFamily="34" charset="0"/>
              <a:buChar char="•"/>
            </a:pPr>
            <a:endParaRPr lang="de-DE" dirty="0"/>
          </a:p>
          <a:p>
            <a:pPr lvl="2"/>
            <a:endParaRPr lang="de-DE" dirty="0"/>
          </a:p>
          <a:p>
            <a:pPr marL="1587" lvl="1" indent="0">
              <a:buNone/>
            </a:pPr>
            <a:endParaRPr lang="de-DE" dirty="0"/>
          </a:p>
          <a:p>
            <a:pPr lvl="2"/>
            <a:endParaRPr lang="de-DE" dirty="0"/>
          </a:p>
          <a:p>
            <a:pPr marL="171450" indent="-171450">
              <a:buFont typeface="Arial" panose="020B0604020202020204" pitchFamily="34" charset="0"/>
              <a:buChar char="•"/>
            </a:pPr>
            <a:endParaRPr lang="de-DE" dirty="0"/>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16</a:t>
            </a:fld>
            <a:endParaRPr lang="de-DE"/>
          </a:p>
        </p:txBody>
      </p:sp>
    </p:spTree>
    <p:extLst>
      <p:ext uri="{BB962C8B-B14F-4D97-AF65-F5344CB8AC3E}">
        <p14:creationId xmlns:p14="http://schemas.microsoft.com/office/powerpoint/2010/main" val="804564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b="0" dirty="0"/>
              <a:t>Die</a:t>
            </a:r>
            <a:r>
              <a:rPr lang="de-DE" b="0" baseline="0" dirty="0"/>
              <a:t> Datenschutz-Folgenabschätzung ist nicht </a:t>
            </a:r>
            <a:r>
              <a:rPr lang="de-DE" b="0" baseline="0" dirty="0" err="1"/>
              <a:t>nice-to-have</a:t>
            </a:r>
            <a:r>
              <a:rPr lang="de-DE" b="0" baseline="0" dirty="0"/>
              <a:t>, sondern must-</a:t>
            </a:r>
            <a:r>
              <a:rPr lang="de-DE" b="0" baseline="0" dirty="0" err="1"/>
              <a:t>have</a:t>
            </a:r>
            <a:r>
              <a:rPr lang="de-DE" b="0" baseline="0" dirty="0"/>
              <a:t>, wenn eine der Bedingungen vorliegt.</a:t>
            </a:r>
          </a:p>
          <a:p>
            <a:pPr marL="171450" indent="-171450">
              <a:buFont typeface="Arial" panose="020B0604020202020204" pitchFamily="34" charset="0"/>
              <a:buChar char="•"/>
            </a:pPr>
            <a:r>
              <a:rPr lang="de-DE" b="0" baseline="0" dirty="0"/>
              <a:t>Sie bewertet die Risiken für die betroffene Person, nicht die Risiken für die verarbeitende Organisation! </a:t>
            </a:r>
          </a:p>
          <a:p>
            <a:pPr marL="171450" indent="-171450">
              <a:buFont typeface="Arial" panose="020B0604020202020204" pitchFamily="34" charset="0"/>
              <a:buChar char="•"/>
            </a:pPr>
            <a:r>
              <a:rPr lang="de-DE" b="0" baseline="0" dirty="0"/>
              <a:t>Sie muss durchgeführt werden wenn:</a:t>
            </a:r>
          </a:p>
          <a:p>
            <a:pPr marL="628650" lvl="1" indent="-171450">
              <a:buFont typeface="Arial" panose="020B0604020202020204" pitchFamily="34" charset="0"/>
              <a:buChar char="•"/>
            </a:pPr>
            <a:r>
              <a:rPr lang="de-DE" dirty="0">
                <a:solidFill>
                  <a:srgbClr val="000000"/>
                </a:solidFill>
              </a:rPr>
              <a:t>eine umfassende und systematische Bewertung von natürlichen Personen aus automatisierter Verarbeitung, auch Profiling, erfolgt, die Rechtswirkungen gegenüber diesen Personen entfalten;</a:t>
            </a:r>
            <a:endParaRPr lang="de-DE" strike="sngStrike" baseline="0" dirty="0">
              <a:solidFill>
                <a:srgbClr val="000000"/>
              </a:solidFill>
            </a:endParaRPr>
          </a:p>
          <a:p>
            <a:pPr marL="628650" lvl="1" indent="-171450">
              <a:buFont typeface="Arial" panose="020B0604020202020204" pitchFamily="34" charset="0"/>
              <a:buChar char="•"/>
            </a:pPr>
            <a:r>
              <a:rPr lang="de-DE" dirty="0">
                <a:solidFill>
                  <a:srgbClr val="000000"/>
                </a:solidFill>
              </a:rPr>
              <a:t>eine umfangreiche Verarbeitung besonderer Kategorien von personenbezogenen Daten oder personenbezogener Daten über strafrechtliche Verurteilungen oder Straftaten erfolgt;</a:t>
            </a:r>
            <a:endParaRPr lang="de-DE" strike="sngStrike" baseline="0" dirty="0">
              <a:solidFill>
                <a:srgbClr val="000000"/>
              </a:solidFill>
            </a:endParaRPr>
          </a:p>
          <a:p>
            <a:pPr marL="628650" lvl="1" indent="-171450">
              <a:buFont typeface="Arial" panose="020B0604020202020204" pitchFamily="34" charset="0"/>
              <a:buChar char="•"/>
            </a:pPr>
            <a:r>
              <a:rPr lang="de-DE" dirty="0">
                <a:solidFill>
                  <a:srgbClr val="000000"/>
                </a:solidFill>
              </a:rPr>
              <a:t>eine systematische Überwachung öffentlich zugänglicher Bereiche erfolgt; </a:t>
            </a:r>
          </a:p>
          <a:p>
            <a:pPr marL="628650" lvl="1" indent="-171450">
              <a:buFont typeface="Arial" panose="020B0604020202020204" pitchFamily="34" charset="0"/>
              <a:buChar char="•"/>
            </a:pPr>
            <a:r>
              <a:rPr lang="de-DE" dirty="0">
                <a:solidFill>
                  <a:srgbClr val="000000"/>
                </a:solidFill>
              </a:rPr>
              <a:t>Verfahren durchgeführt werden, welche von der Aufsichtsbehörde auf veröffentlichten Listen zur Datenschutz-Folgenabschätzung bestimmt sind. </a:t>
            </a:r>
            <a:endParaRPr lang="de-DE" b="0" baseline="0" dirty="0"/>
          </a:p>
          <a:p>
            <a:pPr marL="171450" indent="-171450">
              <a:buFont typeface="Arial" panose="020B0604020202020204" pitchFamily="34" charset="0"/>
              <a:buChar char="•"/>
            </a:pPr>
            <a:r>
              <a:rPr lang="de-DE" b="0" dirty="0"/>
              <a:t>Die systematische Überwachung umfasst z. B. die Videoüberwachung. </a:t>
            </a:r>
            <a:r>
              <a:rPr lang="de-DE" b="0" dirty="0" err="1"/>
              <a:t>Erw.Gr</a:t>
            </a:r>
            <a:r>
              <a:rPr lang="de-DE" b="0" dirty="0"/>
              <a:t>. 91 nennt explizit „</a:t>
            </a:r>
            <a:r>
              <a:rPr lang="de-DE" b="0" dirty="0" err="1"/>
              <a:t>opto</a:t>
            </a:r>
            <a:r>
              <a:rPr lang="de-DE" b="0" dirty="0"/>
              <a:t>-elektronische</a:t>
            </a:r>
            <a:r>
              <a:rPr lang="de-DE" b="0" baseline="0" dirty="0"/>
              <a:t> </a:t>
            </a:r>
            <a:r>
              <a:rPr lang="de-DE" b="0" dirty="0"/>
              <a:t>Vorrichtungen“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Aufsichtsbehörde</a:t>
            </a:r>
            <a:r>
              <a:rPr lang="de-DE" baseline="0" dirty="0"/>
              <a:t> e</a:t>
            </a:r>
            <a:r>
              <a:rPr lang="de-DE" dirty="0"/>
              <a:t>rstellt und führt eine Liste der Verarbeitungsarten</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Dies</a:t>
            </a:r>
            <a:r>
              <a:rPr lang="de-DE" baseline="0" dirty="0"/>
              <a:t> können Black- oder White-Listen sein. Solange diese nicht vorliegen, muss der Verantwortliche, in Persona wahrscheinlich der Datenschutzbeauftragte, ggf. in Abstimmung mit der Aufsichtsbehörde entscheiden, ob eine Verarbeitung der Datenschutz-Folgenabschätzung unterliegt.</a:t>
            </a:r>
            <a:endParaRPr lang="de-DE" dirty="0"/>
          </a:p>
          <a:p>
            <a:endParaRPr lang="de-DE" dirty="0"/>
          </a:p>
          <a:p>
            <a:r>
              <a:rPr lang="de-DE" b="1" dirty="0"/>
              <a:t>Versteckte Hyperlinks: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keine</a:t>
            </a:r>
          </a:p>
          <a:p>
            <a:pPr marL="171450" indent="-171450">
              <a:buFont typeface="Arial" panose="020B0604020202020204" pitchFamily="34" charset="0"/>
              <a:buChar char="•"/>
            </a:pPr>
            <a:endParaRPr lang="de-DE" dirty="0"/>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17</a:t>
            </a:fld>
            <a:endParaRPr lang="de-DE"/>
          </a:p>
        </p:txBody>
      </p:sp>
    </p:spTree>
    <p:extLst>
      <p:ext uri="{BB962C8B-B14F-4D97-AF65-F5344CB8AC3E}">
        <p14:creationId xmlns:p14="http://schemas.microsoft.com/office/powerpoint/2010/main" val="416517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dirty="0"/>
              <a:t>Die Maßnahmen zum Schutz der Rechte der</a:t>
            </a:r>
            <a:r>
              <a:rPr lang="de-DE" baseline="0" dirty="0"/>
              <a:t> betroffenen Person müssen angemessen sein. Explizit erwähnt wird die </a:t>
            </a:r>
            <a:r>
              <a:rPr lang="de-DE" dirty="0"/>
              <a:t>Pseudonymisierung. </a:t>
            </a:r>
            <a:r>
              <a:rPr lang="de-DE" baseline="0" dirty="0"/>
              <a:t>Der Umfang der Maßnahmen kann nach oben durch die Höhe der Implementierungskosten beschränkt sein.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aseline="0" dirty="0"/>
              <a:t>Die DSGVO verpflichtet zum Stand der Technik – immer unter Berücksichtigung der Angemessenheit.</a:t>
            </a:r>
          </a:p>
          <a:p>
            <a:pPr marL="628650" lvl="1" indent="-171450">
              <a:buFont typeface="Arial" panose="020B0604020202020204" pitchFamily="34" charset="0"/>
              <a:buChar char="•"/>
            </a:pPr>
            <a:r>
              <a:rPr lang="de-DE" baseline="0" dirty="0"/>
              <a:t>Anhand der Eintrittswahrscheinlichkeit bedeutet, dass eine Risikoanalyse erfolgen muss. </a:t>
            </a:r>
          </a:p>
          <a:p>
            <a:pPr marL="628650" lvl="1" indent="-171450">
              <a:buFont typeface="Arial" panose="020B0604020202020204" pitchFamily="34" charset="0"/>
              <a:buChar char="•"/>
            </a:pPr>
            <a:r>
              <a:rPr lang="de-DE" baseline="0" dirty="0"/>
              <a:t>Von den Aufsichtsbehörden genehmigte Verhaltensregeln oder Zertifizierungsverfahren helfen beim Nachweis der Erfüllung der Pflichten. Verhaltensregeln könnten z. B. Corporate Binding Rules eines Konzerns oder Verbandes sein. Zertifizierungsverfahren sind z. B. Datenschutzsiegel o. ä.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Pseudonymisierung ist die Verarbeitung personenbezogener Daten in einer Weise, dass die personenbezogenen Daten ohne Hinzuziehung zusätzlicher Informationen nicht mehr einer spezifischen betroffenen Person zugeordnet werden können, sofern diese zusätzlichen Informationen gesondert aufbewahrt werden und technischen und organisatorischen Maßnahmen unterliegen, die gewährleisten, dass die personenbezogenen Daten nicht einer identifizierten oder identifizierbaren natürlichen Person zugewiesen werden (Art. 4 Nr. 5 DSGVO).   </a:t>
            </a:r>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18</a:t>
            </a:fld>
            <a:endParaRPr lang="de-DE"/>
          </a:p>
        </p:txBody>
      </p:sp>
    </p:spTree>
    <p:extLst>
      <p:ext uri="{BB962C8B-B14F-4D97-AF65-F5344CB8AC3E}">
        <p14:creationId xmlns:p14="http://schemas.microsoft.com/office/powerpoint/2010/main" val="1553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dirty="0"/>
              <a:t>Auch Voreistellungen</a:t>
            </a:r>
            <a:r>
              <a:rPr lang="de-DE" baseline="0" dirty="0"/>
              <a:t> müssen datenschutzfreundlich gestaltet werden.</a:t>
            </a:r>
            <a:endParaRPr lang="de-DE" dirty="0"/>
          </a:p>
          <a:p>
            <a:pPr marL="171450" indent="-171450">
              <a:buFont typeface="Arial" panose="020B0604020202020204" pitchFamily="34" charset="0"/>
              <a:buChar char="•"/>
            </a:pPr>
            <a:r>
              <a:rPr lang="de-DE" dirty="0"/>
              <a:t>So dürfen unter der</a:t>
            </a:r>
            <a:r>
              <a:rPr lang="de-DE" baseline="0" dirty="0"/>
              <a:t> Voreinstellung nur die minimalen Datenmengen erhoben und verarbeitet werden Die Speicherdauer ist ebenfalls auf das Minimum zu begrenzen wie der Zugriff durch andere Personen. Die ist besonders spannend im </a:t>
            </a:r>
            <a:r>
              <a:rPr lang="de-DE" baseline="0" dirty="0" err="1"/>
              <a:t>Social</a:t>
            </a:r>
            <a:r>
              <a:rPr lang="de-DE" baseline="0" dirty="0"/>
              <a:t> Media Umfeld. Man denke an die Facebook Partys mit tausenden Besuchern, nur weil vergessen wurde den Eintrag auf privat zu setzen. Das soll von der DSGVO unterbunden werden.</a:t>
            </a:r>
            <a:endParaRPr lang="de-DE" dirty="0"/>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19</a:t>
            </a:fld>
            <a:endParaRPr lang="de-DE"/>
          </a:p>
        </p:txBody>
      </p:sp>
    </p:spTree>
    <p:extLst>
      <p:ext uri="{BB962C8B-B14F-4D97-AF65-F5344CB8AC3E}">
        <p14:creationId xmlns:p14="http://schemas.microsoft.com/office/powerpoint/2010/main" val="3107889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dirty="0"/>
              <a:t>Datenschutz</a:t>
            </a:r>
            <a:r>
              <a:rPr lang="de-DE" baseline="0" dirty="0"/>
              <a:t> wird häufig mit </a:t>
            </a:r>
            <a:r>
              <a:rPr lang="de-DE" dirty="0"/>
              <a:t>Informations-, IT-oder Datensicherheit</a:t>
            </a:r>
            <a:r>
              <a:rPr lang="de-DE" baseline="0" dirty="0"/>
              <a:t> verwechselt. </a:t>
            </a:r>
          </a:p>
          <a:p>
            <a:pPr marL="171450" indent="-171450">
              <a:buFont typeface="Arial" panose="020B0604020202020204" pitchFamily="34" charset="0"/>
              <a:buChar char="•"/>
            </a:pPr>
            <a:r>
              <a:rPr lang="de-DE" baseline="0" dirty="0"/>
              <a:t>Erklären Sie den Unterschied. </a:t>
            </a:r>
          </a:p>
          <a:p>
            <a:pPr marL="171450" indent="-171450">
              <a:buFont typeface="Arial" panose="020B0604020202020204" pitchFamily="34" charset="0"/>
              <a:buChar char="•"/>
            </a:pPr>
            <a:r>
              <a:rPr lang="de-DE" baseline="0" dirty="0"/>
              <a:t>Teile der </a:t>
            </a:r>
            <a:r>
              <a:rPr lang="de-DE" dirty="0"/>
              <a:t>Informations-, IT-oder Datensicherheit</a:t>
            </a:r>
            <a:r>
              <a:rPr lang="de-DE" baseline="0" dirty="0"/>
              <a:t> sind unabdingbarer Bestandteil des Datenschutzes, man denke nur an die technisch-organisatorische Maßnahmen. Datenschutz ohne Informationssicherheit ist nicht denkbar. Informationssicherheit und Datenschutz sollten eng zusammenarbeiten. </a:t>
            </a:r>
          </a:p>
          <a:p>
            <a:pPr marL="171450" indent="-171450">
              <a:buFont typeface="Arial" panose="020B0604020202020204" pitchFamily="34" charset="0"/>
              <a:buChar char="•"/>
            </a:pPr>
            <a:r>
              <a:rPr lang="de-DE" dirty="0"/>
              <a:t>Datenschutz</a:t>
            </a:r>
            <a:r>
              <a:rPr lang="de-DE" baseline="0" dirty="0"/>
              <a:t> schützt die Rechte und Freiheiten von Menschen.</a:t>
            </a:r>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2</a:t>
            </a:fld>
            <a:endParaRPr lang="de-DE"/>
          </a:p>
        </p:txBody>
      </p:sp>
    </p:spTree>
    <p:extLst>
      <p:ext uri="{BB962C8B-B14F-4D97-AF65-F5344CB8AC3E}">
        <p14:creationId xmlns:p14="http://schemas.microsoft.com/office/powerpoint/2010/main" val="46909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a:t>
            </a:r>
            <a:r>
              <a:rPr lang="de-DE" baseline="0" dirty="0"/>
              <a:t> Folie über die Auftragsverarbeitung sollten Sie auch dann zeigen, wenn offensichtlich niemand Ihrer Zuhörer solche Verträge abschließt. Oft erkennen die Zuhörer erst bei der Erklärung, dass möglicherweise in ihrem Umfeld Auftragsverarbeitung stattfindet. Bringen Sie Beispiele wie Versand von Werbegeschenken, Datenverarbeitung im fremden Rechenzentrum (auch Konzern), Cloud-Services etc. </a:t>
            </a:r>
            <a:endParaRPr lang="de-DE" dirty="0"/>
          </a:p>
          <a:p>
            <a:pPr marL="171450" indent="-171450">
              <a:buFont typeface="Arial" panose="020B0604020202020204" pitchFamily="34" charset="0"/>
              <a:buChar char="•"/>
            </a:pPr>
            <a:r>
              <a:rPr lang="de-DE" dirty="0"/>
              <a:t>Die</a:t>
            </a:r>
            <a:r>
              <a:rPr lang="de-DE" baseline="0" dirty="0"/>
              <a:t> Pflichten des Verantwortlichen gelten auch für den Auftragsverarbeiter.</a:t>
            </a:r>
          </a:p>
          <a:p>
            <a:pPr marL="171450" indent="-171450">
              <a:buFont typeface="Arial" panose="020B0604020202020204" pitchFamily="34" charset="0"/>
              <a:buChar char="•"/>
            </a:pPr>
            <a:r>
              <a:rPr lang="de-DE" altLang="de-DE" dirty="0"/>
              <a:t>Erklären Sie den Unterschied zwischen der weisungsgebundenen Auftragsverarbeitung und der „weisungsungebundenen“ Funktionsübertragung, welche kein Begriff aus der DSGVO ist. Es ist eine hauchdünne Grenzlinie, die sich meist nur dann erkennen lässt, wenn der Dritte selbst entscheidet, was er mit den Daten macht und wie er sie verarbeitet (Rechtsanwalt, Marktforschungsinstitut, Versicherungsmakler , Bank).</a:t>
            </a:r>
          </a:p>
          <a:p>
            <a:pPr marL="171450" indent="-171450">
              <a:buFont typeface="Arial" panose="020B0604020202020204" pitchFamily="34" charset="0"/>
              <a:buChar char="•"/>
            </a:pPr>
            <a:r>
              <a:rPr lang="de-DE" altLang="de-DE" dirty="0"/>
              <a:t>Im Zweifelsfall sollten Ihre Zuhörer immer rechtzeitig den Datenschutzbeauftragten hinzuziehen.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WICHTIG: Da es kein Konzernprivileg gibt, ist jede Mutter-, Tochter- Schwestergesellschaft ebenfalls Dritter im Sinne der</a:t>
            </a:r>
            <a:r>
              <a:rPr lang="de-DE" altLang="de-DE" baseline="0" dirty="0"/>
              <a:t> DSGVO </a:t>
            </a:r>
            <a:r>
              <a:rPr lang="de-DE" altLang="de-DE" dirty="0"/>
              <a:t>und bedarf bei der Verarbeitung personenbezogener Daten ebenfalls einer rechtsgültigen Auftragsverarbeitung oder einer Rechtsgrundlage für die Übermittlung.</a:t>
            </a:r>
          </a:p>
          <a:p>
            <a:pPr marL="171450" indent="-171450">
              <a:buFont typeface="Arial" panose="020B0604020202020204" pitchFamily="34" charset="0"/>
              <a:buChar char="•"/>
            </a:pPr>
            <a:r>
              <a:rPr lang="de-DE" altLang="de-DE" dirty="0"/>
              <a:t>Hosting von Webseiten wird von vielen als Auftragsverarbeitung angesehen. Zumindest dann, wenn Logfiles ausgelesen und/oder ausgewertet werden. Ebenso beim Einsatz von Trackingtools wie Google Analytics, </a:t>
            </a:r>
            <a:r>
              <a:rPr lang="de-DE" altLang="de-DE" dirty="0" err="1"/>
              <a:t>eTracker</a:t>
            </a:r>
            <a:r>
              <a:rPr lang="de-DE" altLang="de-DE" dirty="0"/>
              <a:t> etc. Für Google Analytics gibt es einen von den Aufsichtsbehörden anerkannten Standardvertrag.</a:t>
            </a:r>
          </a:p>
          <a:p>
            <a:pPr marL="171450" indent="-171450">
              <a:buFont typeface="Arial" panose="020B0604020202020204" pitchFamily="34" charset="0"/>
              <a:buChar char="•"/>
            </a:pPr>
            <a:r>
              <a:rPr lang="de-DE" altLang="de-DE" dirty="0"/>
              <a:t>Artikel 28 regelt die Formalien der Auftragsverarbeitung:</a:t>
            </a:r>
          </a:p>
          <a:p>
            <a:pPr marL="628650" lvl="1" indent="-171450">
              <a:buFont typeface="Arial" panose="020B0604020202020204" pitchFamily="34" charset="0"/>
              <a:buChar char="•"/>
            </a:pPr>
            <a:r>
              <a:rPr lang="de-DE" dirty="0"/>
              <a:t>Die</a:t>
            </a:r>
            <a:r>
              <a:rPr lang="de-DE" baseline="0" dirty="0"/>
              <a:t> Auswahl des Auftragnehmers muss gewissenhaft erfolgen. Dieser muss genügend Garantien dafür bieten, dass er sich an die Anforderungen der DSGVO hält. Dies gilt insbesondere im Hinblick auf Fachwissen, Zuverlässigkeit und Ressourcen und die umgesetzten technischen und organisatorischen Maßnahmen. Diese kann er z. B. durch ein genehmigtes Zertifizierungsverfahren nachweisen oder </a:t>
            </a:r>
            <a:r>
              <a:rPr lang="de-DE" strike="sngStrike" baseline="0" dirty="0"/>
              <a:t>die</a:t>
            </a:r>
            <a:r>
              <a:rPr lang="de-DE" baseline="0" dirty="0"/>
              <a:t> durch die Einhaltung genehmigter Verhaltensregeln.</a:t>
            </a:r>
          </a:p>
          <a:p>
            <a:pPr marL="628650" lvl="1" indent="-171450">
              <a:buFont typeface="Arial" panose="020B0604020202020204" pitchFamily="34" charset="0"/>
              <a:buChar char="•"/>
            </a:pPr>
            <a:r>
              <a:rPr lang="de-DE" baseline="0" dirty="0"/>
              <a:t>Ein bindender Vertrag oder ein anderes Rechtsinstrument nach Unionsrecht ist verpflichtend – schriftlich oder elektronisch. </a:t>
            </a:r>
          </a:p>
          <a:p>
            <a:pPr marL="628650" lvl="1" indent="-171450">
              <a:buFont typeface="Arial" panose="020B0604020202020204" pitchFamily="34" charset="0"/>
              <a:buChar char="•"/>
            </a:pPr>
            <a:r>
              <a:rPr lang="de-DE" baseline="0" dirty="0"/>
              <a:t>Die vorherige Zustimmung zum Einsatz weiterer Auftragsverarbeiter kann allgemein erteilt werden („darf Auftragsverarbeiter einsetzen“), wobei dann eine Informationspflicht mit Widerspruchsrecht besteht.</a:t>
            </a:r>
          </a:p>
          <a:p>
            <a:pPr marL="628650" lvl="1" indent="-171450">
              <a:buFont typeface="Arial" panose="020B0604020202020204" pitchFamily="34" charset="0"/>
              <a:buChar char="•"/>
            </a:pPr>
            <a:r>
              <a:rPr lang="de-DE" baseline="0" dirty="0"/>
              <a:t>Der Subunternehmer muss auf alle Pflichten des Ursprungsvertrages verpflichtet werden und ebenfalls die notwendigen Nachweise erbringen.</a:t>
            </a:r>
          </a:p>
          <a:p>
            <a:pPr marL="171450" lvl="0" indent="-171450">
              <a:buFont typeface="Arial" panose="020B0604020202020204" pitchFamily="34" charset="0"/>
              <a:buChar char="•"/>
            </a:pPr>
            <a:r>
              <a:rPr lang="de-DE" altLang="de-DE" dirty="0"/>
              <a:t>Mindestvertragsinhalte:</a:t>
            </a:r>
          </a:p>
          <a:p>
            <a:pPr marL="628650" lvl="1" indent="-171450">
              <a:buFont typeface="Arial" panose="020B0604020202020204" pitchFamily="34" charset="0"/>
              <a:buChar char="•"/>
            </a:pPr>
            <a:r>
              <a:rPr lang="de-DE" dirty="0"/>
              <a:t>Gegenstand und Dauer der Verarbeitung</a:t>
            </a:r>
          </a:p>
          <a:p>
            <a:pPr marL="628650" lvl="1" indent="-171450">
              <a:buFont typeface="Arial" panose="020B0604020202020204" pitchFamily="34" charset="0"/>
              <a:buChar char="•"/>
            </a:pPr>
            <a:r>
              <a:rPr lang="de-DE" dirty="0"/>
              <a:t>Art und Zweck der Verarbeitung </a:t>
            </a:r>
          </a:p>
          <a:p>
            <a:pPr marL="628650" lvl="1" indent="-171450">
              <a:buFont typeface="Arial" panose="020B0604020202020204" pitchFamily="34" charset="0"/>
              <a:buChar char="•"/>
            </a:pPr>
            <a:r>
              <a:rPr lang="de-DE" dirty="0"/>
              <a:t>die Art der personenbezogenen Daten</a:t>
            </a:r>
          </a:p>
          <a:p>
            <a:pPr marL="628650" lvl="1" indent="-171450">
              <a:buFont typeface="Arial" panose="020B0604020202020204" pitchFamily="34" charset="0"/>
              <a:buChar char="•"/>
            </a:pPr>
            <a:r>
              <a:rPr lang="de-DE" dirty="0"/>
              <a:t>die Kategorien betroffener Personen</a:t>
            </a:r>
          </a:p>
          <a:p>
            <a:pPr marL="628650" lvl="1" indent="-171450">
              <a:buFont typeface="Arial" panose="020B0604020202020204" pitchFamily="34" charset="0"/>
              <a:buChar char="•"/>
            </a:pPr>
            <a:r>
              <a:rPr lang="de-DE" dirty="0"/>
              <a:t>Pflichten und Rechte des Verantwortlichen</a:t>
            </a:r>
          </a:p>
          <a:p>
            <a:pPr marL="628650" lvl="1" indent="-171450">
              <a:buFont typeface="Arial" panose="020B0604020202020204" pitchFamily="34" charset="0"/>
              <a:buChar char="•"/>
            </a:pPr>
            <a:r>
              <a:rPr lang="de-DE" dirty="0"/>
              <a:t>Regelungen zur Beendigung des Auftragsverhältnisses wie</a:t>
            </a:r>
          </a:p>
          <a:p>
            <a:pPr marL="1085850" lvl="2" indent="-171450">
              <a:buFont typeface="Arial" panose="020B0604020202020204" pitchFamily="34" charset="0"/>
              <a:buChar char="•"/>
            </a:pPr>
            <a:r>
              <a:rPr lang="de-DE" dirty="0"/>
              <a:t>Rückgabe der Daten an den Verantwortlichen oder</a:t>
            </a:r>
          </a:p>
          <a:p>
            <a:pPr marL="1085850" lvl="2" indent="-171450">
              <a:buFont typeface="Arial" panose="020B0604020202020204" pitchFamily="34" charset="0"/>
              <a:buChar char="•"/>
            </a:pPr>
            <a:r>
              <a:rPr lang="de-DE" dirty="0"/>
              <a:t>Datenschutzkonforme Löschung der Daten</a:t>
            </a:r>
          </a:p>
          <a:p>
            <a:pPr marL="628650" lvl="1" indent="-171450">
              <a:buFont typeface="Arial" panose="020B0604020202020204" pitchFamily="34" charset="0"/>
              <a:buChar char="•"/>
            </a:pPr>
            <a:r>
              <a:rPr lang="de-DE" dirty="0"/>
              <a:t>Pflichten des Auftragsverarbeiters</a:t>
            </a:r>
          </a:p>
          <a:p>
            <a:pPr marL="1085850" lvl="2" indent="-171450">
              <a:buFont typeface="Arial" panose="020B0604020202020204" pitchFamily="34" charset="0"/>
              <a:buChar char="•"/>
            </a:pPr>
            <a:r>
              <a:rPr lang="de-DE" dirty="0"/>
              <a:t>Verarbeitung, insbesondere Übermittlung, nur auf Basis dokumentierter Weisung</a:t>
            </a:r>
          </a:p>
          <a:p>
            <a:pPr marL="1085850" lvl="2" indent="-171450">
              <a:buFont typeface="Arial" panose="020B0604020202020204" pitchFamily="34" charset="0"/>
              <a:buChar char="•"/>
            </a:pPr>
            <a:r>
              <a:rPr lang="de-DE" dirty="0"/>
              <a:t>Information des Verantwortlichen, wenn Weisungen gegen Datenschutzbestimmungen verstoßen </a:t>
            </a:r>
          </a:p>
          <a:p>
            <a:pPr marL="1085850" lvl="2" indent="-171450">
              <a:buFont typeface="Arial" panose="020B0604020202020204" pitchFamily="34" charset="0"/>
              <a:buChar char="•"/>
            </a:pPr>
            <a:r>
              <a:rPr lang="de-DE" dirty="0"/>
              <a:t>Verpflichtung der verarbeitenden Personen zur Vertraulichkeit</a:t>
            </a:r>
          </a:p>
          <a:p>
            <a:pPr marL="1085850" lvl="2" indent="-171450">
              <a:buFont typeface="Arial" panose="020B0604020202020204" pitchFamily="34" charset="0"/>
              <a:buChar char="•"/>
            </a:pPr>
            <a:r>
              <a:rPr lang="de-DE" dirty="0"/>
              <a:t>Technische und organisatorische Maßnahmen gem. Art. 32 DSGVO</a:t>
            </a:r>
          </a:p>
          <a:p>
            <a:pPr marL="1085850" lvl="2" indent="-171450">
              <a:buFont typeface="Arial" panose="020B0604020202020204" pitchFamily="34" charset="0"/>
              <a:buChar char="•"/>
            </a:pPr>
            <a:r>
              <a:rPr lang="de-DE" dirty="0"/>
              <a:t>Einhaltung der Regelungen beim Einsatz eines weiteren Auftragsverarbeiters</a:t>
            </a:r>
          </a:p>
          <a:p>
            <a:pPr marL="1085850" lvl="2" indent="-171450">
              <a:buFont typeface="Arial" panose="020B0604020202020204" pitchFamily="34" charset="0"/>
              <a:buChar char="•"/>
            </a:pPr>
            <a:r>
              <a:rPr lang="de-DE" dirty="0"/>
              <a:t>Nachweis der Einhaltung der Pflichten aus der Auftragsverarbeitung</a:t>
            </a:r>
          </a:p>
          <a:p>
            <a:pPr marL="1085850" lvl="2" indent="-171450">
              <a:buFont typeface="Arial" panose="020B0604020202020204" pitchFamily="34" charset="0"/>
              <a:buChar char="•"/>
            </a:pPr>
            <a:r>
              <a:rPr lang="de-DE" dirty="0"/>
              <a:t>Mitwirkungspflicht bei Überprüfungen seitens des Verantwortlichen oder eines von diesem beauftragten Prüfers</a:t>
            </a:r>
          </a:p>
          <a:p>
            <a:pPr marL="1085850" lvl="2" indent="-171450">
              <a:buFont typeface="Arial" panose="020B0604020202020204" pitchFamily="34" charset="0"/>
              <a:buChar char="•"/>
            </a:pPr>
            <a:r>
              <a:rPr lang="de-DE" dirty="0"/>
              <a:t>Unterstützung des Verantwortlichen, wenn betroffene Personen ihre Rechte wahrnehmen</a:t>
            </a:r>
          </a:p>
          <a:p>
            <a:pPr marL="1085850" lvl="2" indent="-171450">
              <a:buFont typeface="Arial" panose="020B0604020202020204" pitchFamily="34" charset="0"/>
              <a:buChar char="•"/>
            </a:pPr>
            <a:r>
              <a:rPr lang="de-DE" dirty="0"/>
              <a:t>Unterstützung des Verantwortlichen beim Vorliegen von melde- und benachrichtigungspflichtigen Sicherheitsverstößen</a:t>
            </a:r>
          </a:p>
          <a:p>
            <a:pPr marL="171450" lvl="0" indent="-171450">
              <a:buFont typeface="Arial" panose="020B0604020202020204" pitchFamily="34" charset="0"/>
              <a:buChar char="•"/>
            </a:pPr>
            <a:endParaRPr lang="de-DE" altLang="de-DE" dirty="0"/>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20</a:t>
            </a:fld>
            <a:endParaRPr lang="de-DE"/>
          </a:p>
        </p:txBody>
      </p:sp>
    </p:spTree>
    <p:extLst>
      <p:ext uri="{BB962C8B-B14F-4D97-AF65-F5344CB8AC3E}">
        <p14:creationId xmlns:p14="http://schemas.microsoft.com/office/powerpoint/2010/main" val="1740195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dirty="0"/>
              <a:t>Jedwede</a:t>
            </a:r>
            <a:r>
              <a:rPr lang="de-DE" baseline="0" dirty="0"/>
              <a:t> Verletzung des Schutzes personenbezogener Daten ist kritisch – bei jeder Form der Verarbeitung (Erheben, Speichern, Übermitteln, …)</a:t>
            </a:r>
          </a:p>
          <a:p>
            <a:pPr marL="171450" indent="-171450">
              <a:buFont typeface="Arial" panose="020B0604020202020204" pitchFamily="34" charset="0"/>
              <a:buChar char="•"/>
            </a:pPr>
            <a:r>
              <a:rPr lang="de-DE" baseline="0" dirty="0"/>
              <a:t>Verletzungen des Schutzes personenbezogener Daten bergen nahezu immer ein Risiko für die betroffene Person. wie etwa Verlust der Kontrolle über ihre personenbezogenen Daten oder Einschränkung ihrer Rechte, Diskriminierung, Identitätsdiebstahl oder -betrug, finanzielle Verluste, unbefugte Aufhebung der Pseudonymisierung, Rufschädigung, Verlust der Vertraulichkeit von dem Berufsgeheimnis unterliegenden Daten oder andere erhebliche wirtschaftliche oder gesellschaftliche Nachteile für die betroffene natürliche Person. (Erw.Gr.85)</a:t>
            </a:r>
          </a:p>
          <a:p>
            <a:pPr marL="171450" indent="-171450">
              <a:buFont typeface="Arial" panose="020B0604020202020204" pitchFamily="34" charset="0"/>
              <a:buChar char="•"/>
            </a:pPr>
            <a:r>
              <a:rPr lang="de-DE" dirty="0"/>
              <a:t>Die</a:t>
            </a:r>
            <a:r>
              <a:rPr lang="de-DE" baseline="0" dirty="0"/>
              <a:t> Frist von 72 Stunden erfordert auch an dieser Stelle funktionierende Prozesse in den Fachbereichen, besonders in der IT. Liegen nicht alle Informationen gleichzeitig vor, kann die Meldung schrittweise erfolgen.</a:t>
            </a:r>
          </a:p>
          <a:p>
            <a:pPr marL="171450" indent="-171450">
              <a:buFont typeface="Arial" panose="020B0604020202020204" pitchFamily="34" charset="0"/>
              <a:buChar char="•"/>
            </a:pPr>
            <a:r>
              <a:rPr lang="de-DE" dirty="0"/>
              <a:t>Zusätzlich zur Meldung an die Aufsichtsbehörde ist die betroffene Person</a:t>
            </a:r>
            <a:r>
              <a:rPr lang="de-DE" baseline="0" dirty="0"/>
              <a:t> zu informieren, wenn ein hohes Risiko für die Rechte und Freiheiten der betroffene Person besteht.</a:t>
            </a:r>
          </a:p>
          <a:p>
            <a:pPr marL="171450" indent="-171450">
              <a:buFont typeface="Arial" panose="020B0604020202020204" pitchFamily="34" charset="0"/>
              <a:buChar char="•"/>
            </a:pPr>
            <a:r>
              <a:rPr lang="de-DE" baseline="0" dirty="0"/>
              <a:t>Ein wichtiger Schutz, besonders bei mobilen Datenträgern, ist eine dem Stand der Technik entsprechende Verschlüsselung. Geschieht eine Verletzung verschlüsselter Daten, ist diese nicht meldepflichtig, da kein Risiko für die Rechte und Freiheiten der betroffenen Person besteht. </a:t>
            </a:r>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21</a:t>
            </a:fld>
            <a:endParaRPr lang="de-DE"/>
          </a:p>
        </p:txBody>
      </p:sp>
    </p:spTree>
    <p:extLst>
      <p:ext uri="{BB962C8B-B14F-4D97-AF65-F5344CB8AC3E}">
        <p14:creationId xmlns:p14="http://schemas.microsoft.com/office/powerpoint/2010/main" val="3089614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defRPr/>
            </a:pPr>
            <a:r>
              <a:rPr lang="de-DE" dirty="0"/>
              <a:t>An Gesetze und Regelungen hält man sich aus zwei Gründen: Entweder sieht man ein, dass sie Sinn machen und richtig sind – das erhoffen Sie sich jetzt von Ihren Zuhörern – , oder man hat Angst vor der Strafe. </a:t>
            </a:r>
          </a:p>
          <a:p>
            <a:pPr marL="171450" indent="-171450">
              <a:buFont typeface="Arial" panose="020B0604020202020204" pitchFamily="34" charset="0"/>
              <a:buChar char="•"/>
              <a:defRPr/>
            </a:pPr>
            <a:r>
              <a:rPr lang="de-DE" dirty="0"/>
              <a:t>Die Mütter und Väter der DSGVO habe es sich zum Ziel gesetzt, dass das Rechenbeispiel „richtig machen“ versus</a:t>
            </a:r>
            <a:r>
              <a:rPr lang="de-DE" baseline="0" dirty="0"/>
              <a:t> „Strafe“ nicht mehr so einfach zugunsten der Strafe aufgeht.</a:t>
            </a:r>
          </a:p>
          <a:p>
            <a:pPr marL="171450" indent="-171450">
              <a:buFont typeface="Arial" panose="020B0604020202020204" pitchFamily="34" charset="0"/>
              <a:buChar char="•"/>
              <a:defRPr/>
            </a:pPr>
            <a:r>
              <a:rPr lang="de-DE" baseline="0" dirty="0"/>
              <a:t>Die Erlassung von Maßnahmen kann zusätzlich mit Geldbußen versehen werden. </a:t>
            </a:r>
          </a:p>
          <a:p>
            <a:pPr marL="171450" indent="-171450">
              <a:buFont typeface="Arial" panose="020B0604020202020204" pitchFamily="34" charset="0"/>
              <a:buChar char="•"/>
              <a:defRPr/>
            </a:pPr>
            <a:r>
              <a:rPr lang="de-DE" baseline="0" dirty="0"/>
              <a:t>Bis 10 000 000 € - Alle Verstöße gegen die Artikel 8, 11, 25 bis 39, 42 + 43, 41 Abs. 4 DSGVO. Z. B.:</a:t>
            </a:r>
          </a:p>
          <a:p>
            <a:pPr marL="628650" lvl="1" indent="-171450">
              <a:buFont typeface="Arial" panose="020B0604020202020204" pitchFamily="34" charset="0"/>
              <a:buChar char="•"/>
              <a:defRPr/>
            </a:pPr>
            <a:r>
              <a:rPr lang="de-DE" dirty="0"/>
              <a:t>die Einwilligungsregelungen bei Kindern (Art. 8 DSGVO)</a:t>
            </a:r>
          </a:p>
          <a:p>
            <a:pPr marL="628650" lvl="1" indent="-171450">
              <a:buFont typeface="Arial" panose="020B0604020202020204" pitchFamily="34" charset="0"/>
              <a:buChar char="•"/>
              <a:defRPr/>
            </a:pPr>
            <a:r>
              <a:rPr lang="de-DE" dirty="0"/>
              <a:t>Data </a:t>
            </a:r>
            <a:r>
              <a:rPr lang="de-DE" dirty="0" err="1"/>
              <a:t>protection</a:t>
            </a:r>
            <a:r>
              <a:rPr lang="de-DE" dirty="0"/>
              <a:t> </a:t>
            </a:r>
            <a:r>
              <a:rPr lang="de-DE" dirty="0" err="1"/>
              <a:t>by</a:t>
            </a:r>
            <a:r>
              <a:rPr lang="de-DE" dirty="0"/>
              <a:t> design </a:t>
            </a:r>
            <a:r>
              <a:rPr lang="de-DE" dirty="0" err="1"/>
              <a:t>and</a:t>
            </a:r>
            <a:r>
              <a:rPr lang="de-DE" dirty="0"/>
              <a:t> </a:t>
            </a:r>
            <a:r>
              <a:rPr lang="de-DE" dirty="0" err="1"/>
              <a:t>default</a:t>
            </a:r>
            <a:r>
              <a:rPr lang="de-DE" dirty="0"/>
              <a:t> (Art. 25 DSGVO )</a:t>
            </a:r>
          </a:p>
          <a:p>
            <a:pPr marL="628650" lvl="1" indent="-171450">
              <a:buFont typeface="Arial" panose="020B0604020202020204" pitchFamily="34" charset="0"/>
              <a:buChar char="•"/>
              <a:defRPr/>
            </a:pPr>
            <a:r>
              <a:rPr lang="de-DE" dirty="0"/>
              <a:t>die Regelungen der Auftragsverarbeitung (Art. 28 DSGVO )</a:t>
            </a:r>
          </a:p>
          <a:p>
            <a:pPr marL="628650" lvl="1" indent="-171450">
              <a:buFont typeface="Arial" panose="020B0604020202020204" pitchFamily="34" charset="0"/>
              <a:buChar char="•"/>
              <a:defRPr/>
            </a:pPr>
            <a:r>
              <a:rPr lang="de-DE" dirty="0"/>
              <a:t>Organisationsvorgaben, wie z. B. Verzeichnis der Verarbeitungen (Art. 30 DSGVO)</a:t>
            </a:r>
          </a:p>
          <a:p>
            <a:pPr marL="171450" indent="-171450">
              <a:buFont typeface="Arial" panose="020B0604020202020204" pitchFamily="34" charset="0"/>
              <a:buChar char="•"/>
            </a:pPr>
            <a:r>
              <a:rPr lang="de-DE" baseline="0" dirty="0"/>
              <a:t>Bis 20 000 000 € - Alle Verstöße gegen die Artikel </a:t>
            </a:r>
            <a:r>
              <a:rPr lang="de-DE" dirty="0"/>
              <a:t>5, 6, 7</a:t>
            </a:r>
            <a:r>
              <a:rPr lang="de-DE" baseline="0" dirty="0"/>
              <a:t>, </a:t>
            </a:r>
            <a:r>
              <a:rPr lang="de-DE" dirty="0"/>
              <a:t>9, 12 bis 22, 44 bis 49 </a:t>
            </a:r>
            <a:r>
              <a:rPr lang="de-DE" baseline="0" dirty="0"/>
              <a:t>DSGVO </a:t>
            </a:r>
            <a:r>
              <a:rPr lang="de-DE" dirty="0"/>
              <a:t>und</a:t>
            </a:r>
            <a:r>
              <a:rPr lang="de-DE" baseline="0" dirty="0"/>
              <a:t> </a:t>
            </a:r>
          </a:p>
          <a:p>
            <a:pPr marL="628650" lvl="1" indent="-171450">
              <a:buFont typeface="Arial" panose="020B0604020202020204" pitchFamily="34" charset="0"/>
              <a:buChar char="•"/>
            </a:pPr>
            <a:r>
              <a:rPr lang="de-DE" baseline="0" dirty="0"/>
              <a:t>a</a:t>
            </a:r>
            <a:r>
              <a:rPr lang="de-DE" dirty="0"/>
              <a:t>lle Pflichten gemäß den Rechtsvorschriften der Mitgliedstaaten, die im Rahmen des Kapitels IX ( Art. 85 – 91) DSGVO erlassen wurden (z. B. Beschäftigtendatenschutz, Datenschutzrecht</a:t>
            </a:r>
            <a:r>
              <a:rPr lang="de-DE" baseline="0" dirty="0"/>
              <a:t> für Kirchen) </a:t>
            </a:r>
          </a:p>
          <a:p>
            <a:pPr marL="628650" lvl="1" indent="-171450">
              <a:buFont typeface="Arial" panose="020B0604020202020204" pitchFamily="34" charset="0"/>
              <a:buChar char="•"/>
            </a:pPr>
            <a:r>
              <a:rPr lang="de-DE" dirty="0"/>
              <a:t>Nichtbefolgung einer Anweisung oder einer vorübergehenden oder endgültigen Beschränkung oder Aussetzung der Datenübermittlung durch die Aufsichtsbehörde gemäß Artikel 58 Absatz 2 DSGVO oder Nichtgewährung des Zugangs unter Verstoß gegen Artikel 58 Absatz 1 DSGVO,</a:t>
            </a:r>
            <a:r>
              <a:rPr lang="de-DE" baseline="0" dirty="0"/>
              <a:t> sowie </a:t>
            </a:r>
          </a:p>
          <a:p>
            <a:pPr marL="628650" lvl="1" indent="-171450">
              <a:buFont typeface="Arial" panose="020B0604020202020204" pitchFamily="34" charset="0"/>
              <a:buChar char="•"/>
            </a:pPr>
            <a:r>
              <a:rPr lang="de-DE" dirty="0"/>
              <a:t>Nichtbefolgung einer Anweisung der Aufsichtsbehörde gemäß Artikel 58 Absatz 2 DSGVO</a:t>
            </a:r>
          </a:p>
          <a:p>
            <a:pPr marL="628650" lvl="1" indent="-171450">
              <a:buFont typeface="Arial" panose="020B0604020202020204" pitchFamily="34" charset="0"/>
              <a:buChar char="•"/>
            </a:pPr>
            <a:r>
              <a:rPr lang="de-DE" dirty="0"/>
              <a:t>Zum Beispiel:</a:t>
            </a:r>
          </a:p>
          <a:p>
            <a:pPr marL="1085850" lvl="2" indent="-171450">
              <a:buFont typeface="Arial" panose="020B0604020202020204" pitchFamily="34" charset="0"/>
              <a:buChar char="•"/>
            </a:pPr>
            <a:r>
              <a:rPr lang="de-DE" dirty="0"/>
              <a:t>die Grundsätze für die Verarbeitung (Art. 5, 6 + 9 DSGVO)</a:t>
            </a:r>
          </a:p>
          <a:p>
            <a:pPr marL="1085850" lvl="2" indent="-171450">
              <a:buFont typeface="Arial" panose="020B0604020202020204" pitchFamily="34" charset="0"/>
              <a:buChar char="•"/>
            </a:pPr>
            <a:r>
              <a:rPr lang="de-DE" dirty="0"/>
              <a:t>die Bedingungen für die Einwilligung (Art. 7 DSGVO)</a:t>
            </a:r>
          </a:p>
          <a:p>
            <a:pPr marL="1085850" lvl="2" indent="-171450">
              <a:buFont typeface="Arial" panose="020B0604020202020204" pitchFamily="34" charset="0"/>
              <a:buChar char="•"/>
            </a:pPr>
            <a:r>
              <a:rPr lang="de-DE" dirty="0"/>
              <a:t>die Rechte der betroffenen Person (Art. 12 bis 22 DSGVO) </a:t>
            </a:r>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22</a:t>
            </a:fld>
            <a:endParaRPr lang="de-DE"/>
          </a:p>
        </p:txBody>
      </p:sp>
    </p:spTree>
    <p:extLst>
      <p:ext uri="{BB962C8B-B14F-4D97-AF65-F5344CB8AC3E}">
        <p14:creationId xmlns:p14="http://schemas.microsoft.com/office/powerpoint/2010/main" val="1622755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Folienbildplatzhalter 1"/>
          <p:cNvSpPr>
            <a:spLocks noGrp="1" noRot="1" noChangeAspect="1" noTextEdit="1"/>
          </p:cNvSpPr>
          <p:nvPr>
            <p:ph type="sldImg"/>
          </p:nvPr>
        </p:nvSpPr>
        <p:spPr>
          <a:ln/>
        </p:spPr>
      </p:sp>
      <p:sp>
        <p:nvSpPr>
          <p:cNvPr id="20992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b="1" dirty="0"/>
              <a:t>Tipps:</a:t>
            </a:r>
          </a:p>
          <a:p>
            <a:pPr marL="171450" indent="-171450">
              <a:buFont typeface="Arial" panose="020B0604020202020204" pitchFamily="34" charset="0"/>
              <a:buChar char="•"/>
            </a:pPr>
            <a:r>
              <a:rPr lang="de-DE" altLang="de-DE" dirty="0"/>
              <a:t>Bedanken Sie sich für die Aufmerksamkeit.</a:t>
            </a:r>
          </a:p>
          <a:p>
            <a:pPr marL="171450" indent="-171450">
              <a:buFont typeface="Arial" panose="020B0604020202020204" pitchFamily="34" charset="0"/>
              <a:buChar char="•"/>
            </a:pPr>
            <a:r>
              <a:rPr lang="de-DE" altLang="de-DE" dirty="0"/>
              <a:t>„Haben Sie noch Fragen?“</a:t>
            </a:r>
          </a:p>
          <a:p>
            <a:pPr marL="171450" indent="-171450">
              <a:buFont typeface="Arial" panose="020B0604020202020204" pitchFamily="34" charset="0"/>
              <a:buChar char="•"/>
            </a:pPr>
            <a:r>
              <a:rPr lang="de-DE" altLang="de-DE" dirty="0"/>
              <a:t>Verteilen und erklären Sie den Wissenstest, werten Sie ihn gemeinsam aus. </a:t>
            </a:r>
          </a:p>
          <a:p>
            <a:pPr marL="171450" indent="-171450">
              <a:buFont typeface="Arial" panose="020B0604020202020204" pitchFamily="34" charset="0"/>
              <a:buChar char="•"/>
            </a:pPr>
            <a:r>
              <a:rPr lang="de-DE" altLang="de-DE" dirty="0"/>
              <a:t>Ein toller Ausklang ist ein lustiges Video, </a:t>
            </a:r>
            <a:r>
              <a:rPr lang="de-DE" dirty="0"/>
              <a:t>sofern die Rechte vorhanden sind</a:t>
            </a:r>
            <a:r>
              <a:rPr lang="de-DE" baseline="0" dirty="0"/>
              <a:t> </a:t>
            </a:r>
            <a:r>
              <a:rPr lang="de-DE" dirty="0"/>
              <a:t>(siehe</a:t>
            </a:r>
            <a:r>
              <a:rPr lang="de-DE" baseline="0" dirty="0"/>
              <a:t> „Versteckte Hyperlinks“)</a:t>
            </a:r>
            <a:r>
              <a:rPr lang="de-DE" dirty="0"/>
              <a:t>.</a:t>
            </a:r>
          </a:p>
          <a:p>
            <a:pPr marL="171450" indent="-171450">
              <a:buFont typeface="Arial" panose="020B0604020202020204" pitchFamily="34" charset="0"/>
              <a:buChar char="•"/>
            </a:pPr>
            <a:r>
              <a:rPr lang="de-DE" altLang="de-DE" dirty="0"/>
              <a:t>Verteilen Sie die Feedback-Bögen und geben Sie die Urkunden aus.</a:t>
            </a:r>
          </a:p>
          <a:p>
            <a:pPr>
              <a:buFontTx/>
              <a:buChar char="•"/>
            </a:pPr>
            <a:endParaRPr lang="de-DE" altLang="de-DE" dirty="0"/>
          </a:p>
          <a:p>
            <a:r>
              <a:rPr lang="de-DE" altLang="de-DE" b="1" dirty="0"/>
              <a:t>Versteckte Hyperlinks:</a:t>
            </a:r>
          </a:p>
          <a:p>
            <a:pPr marL="171450" indent="-171450">
              <a:buFont typeface="Arial" panose="020B0604020202020204" pitchFamily="34" charset="0"/>
              <a:buChar char="•"/>
            </a:pPr>
            <a:r>
              <a:rPr lang="de-DE" altLang="de-DE" dirty="0"/>
              <a:t>Bild Post-</a:t>
            </a:r>
            <a:r>
              <a:rPr lang="de-DE" altLang="de-DE" dirty="0" err="1"/>
              <a:t>it</a:t>
            </a:r>
            <a:r>
              <a:rPr lang="de-DE" altLang="de-DE" dirty="0"/>
              <a:t>: Sound „Klick“ abspielen. Hier könnte, sofern die Rechte vorhanden sind, als „</a:t>
            </a:r>
            <a:r>
              <a:rPr lang="de-DE" altLang="de-DE" dirty="0" err="1"/>
              <a:t>Absacker</a:t>
            </a:r>
            <a:r>
              <a:rPr lang="de-DE" altLang="de-DE" dirty="0"/>
              <a:t>“ ein witziges Video abgespielt werden, z. B. „Data Protection Day“ https://www.youtube.com/watch?v=v4IIH3sJIMc</a:t>
            </a:r>
          </a:p>
          <a:p>
            <a:pPr>
              <a:buFontTx/>
              <a:buChar char="•"/>
            </a:pPr>
            <a:endParaRPr lang="de-DE" altLang="de-DE" dirty="0"/>
          </a:p>
          <a:p>
            <a:r>
              <a:rPr lang="de-DE" altLang="de-DE" b="1" dirty="0"/>
              <a:t>Meine Anmerkungen:</a:t>
            </a:r>
          </a:p>
          <a:p>
            <a:endParaRPr lang="de-DE" altLang="de-DE" dirty="0"/>
          </a:p>
          <a:p>
            <a:endParaRPr lang="de-DE" altLang="de-DE" dirty="0"/>
          </a:p>
        </p:txBody>
      </p:sp>
      <p:sp>
        <p:nvSpPr>
          <p:cNvPr id="20992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Arial" pitchFamily="34" charset="0"/>
                <a:ea typeface="ＭＳ Ｐゴシック" pitchFamily="34" charset="-128"/>
              </a:defRPr>
            </a:lvl1pPr>
            <a:lvl2pPr marL="742950" indent="-285750" defTabSz="920750">
              <a:defRPr sz="2400">
                <a:solidFill>
                  <a:schemeClr val="tx1"/>
                </a:solidFill>
                <a:latin typeface="Arial" pitchFamily="34" charset="0"/>
                <a:ea typeface="ＭＳ Ｐゴシック" pitchFamily="34" charset="-128"/>
              </a:defRPr>
            </a:lvl2pPr>
            <a:lvl3pPr marL="1143000" indent="-228600" defTabSz="920750">
              <a:defRPr sz="2400">
                <a:solidFill>
                  <a:schemeClr val="tx1"/>
                </a:solidFill>
                <a:latin typeface="Arial" pitchFamily="34" charset="0"/>
                <a:ea typeface="ＭＳ Ｐゴシック" pitchFamily="34" charset="-128"/>
              </a:defRPr>
            </a:lvl3pPr>
            <a:lvl4pPr marL="1600200" indent="-228600" defTabSz="920750">
              <a:defRPr sz="2400">
                <a:solidFill>
                  <a:schemeClr val="tx1"/>
                </a:solidFill>
                <a:latin typeface="Arial" pitchFamily="34" charset="0"/>
                <a:ea typeface="ＭＳ Ｐゴシック" pitchFamily="34" charset="-128"/>
              </a:defRPr>
            </a:lvl4pPr>
            <a:lvl5pPr marL="2057400" indent="-228600" defTabSz="920750">
              <a:defRPr sz="2400">
                <a:solidFill>
                  <a:schemeClr val="tx1"/>
                </a:solidFill>
                <a:latin typeface="Arial" pitchFamily="34" charset="0"/>
                <a:ea typeface="ＭＳ Ｐゴシック" pitchFamily="34" charset="-128"/>
              </a:defRPr>
            </a:lvl5pPr>
            <a:lvl6pPr marL="2514600" indent="-228600" defTabSz="92075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2075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2075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2075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4811FFAE-42B2-4CA6-9634-F9343C22F79B}" type="slidenum">
              <a:rPr lang="de-DE" altLang="de-DE" sz="1200" smtClean="0">
                <a:solidFill>
                  <a:prstClr val="black"/>
                </a:solidFill>
                <a:latin typeface="Tahoma" pitchFamily="34" charset="0"/>
              </a:rPr>
              <a:pPr/>
              <a:t>23</a:t>
            </a:fld>
            <a:endParaRPr lang="de-DE" altLang="de-DE" sz="1200">
              <a:solidFill>
                <a:prstClr val="black"/>
              </a:solidFill>
              <a:latin typeface="Tahoma" pitchFamily="34" charset="0"/>
            </a:endParaRPr>
          </a:p>
        </p:txBody>
      </p:sp>
    </p:spTree>
    <p:extLst>
      <p:ext uri="{BB962C8B-B14F-4D97-AF65-F5344CB8AC3E}">
        <p14:creationId xmlns:p14="http://schemas.microsoft.com/office/powerpoint/2010/main" val="2773645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Arial" pitchFamily="34" charset="0"/>
                <a:ea typeface="ＭＳ Ｐゴシック" pitchFamily="34" charset="-128"/>
              </a:defRPr>
            </a:lvl1pPr>
            <a:lvl2pPr marL="742950" indent="-285750" defTabSz="920750">
              <a:defRPr sz="2400">
                <a:solidFill>
                  <a:schemeClr val="tx1"/>
                </a:solidFill>
                <a:latin typeface="Arial" pitchFamily="34" charset="0"/>
                <a:ea typeface="ＭＳ Ｐゴシック" pitchFamily="34" charset="-128"/>
              </a:defRPr>
            </a:lvl2pPr>
            <a:lvl3pPr marL="1143000" indent="-228600" defTabSz="920750">
              <a:defRPr sz="2400">
                <a:solidFill>
                  <a:schemeClr val="tx1"/>
                </a:solidFill>
                <a:latin typeface="Arial" pitchFamily="34" charset="0"/>
                <a:ea typeface="ＭＳ Ｐゴシック" pitchFamily="34" charset="-128"/>
              </a:defRPr>
            </a:lvl3pPr>
            <a:lvl4pPr marL="1600200" indent="-228600" defTabSz="920750">
              <a:defRPr sz="2400">
                <a:solidFill>
                  <a:schemeClr val="tx1"/>
                </a:solidFill>
                <a:latin typeface="Arial" pitchFamily="34" charset="0"/>
                <a:ea typeface="ＭＳ Ｐゴシック" pitchFamily="34" charset="-128"/>
              </a:defRPr>
            </a:lvl4pPr>
            <a:lvl5pPr marL="2057400" indent="-228600" defTabSz="920750">
              <a:defRPr sz="2400">
                <a:solidFill>
                  <a:schemeClr val="tx1"/>
                </a:solidFill>
                <a:latin typeface="Arial" pitchFamily="34" charset="0"/>
                <a:ea typeface="ＭＳ Ｐゴシック" pitchFamily="34" charset="-128"/>
              </a:defRPr>
            </a:lvl5pPr>
            <a:lvl6pPr marL="2514600" indent="-228600" defTabSz="92075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2075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2075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2075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0C31FB9-CF6E-4AD3-97A7-8B66FB3BEDA8}" type="slidenum">
              <a:rPr lang="de-DE" altLang="de-DE" sz="1200" smtClean="0">
                <a:latin typeface="Tahoma" pitchFamily="34" charset="0"/>
              </a:rPr>
              <a:pPr/>
              <a:t>24</a:t>
            </a:fld>
            <a:endParaRPr lang="de-DE" altLang="de-DE" sz="1200">
              <a:latin typeface="Tahoma" pitchFamily="3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b="1" dirty="0"/>
              <a:t>Tipps:</a:t>
            </a:r>
          </a:p>
          <a:p>
            <a:pPr marL="171450" indent="-171450">
              <a:buFont typeface="Arial" panose="020B0604020202020204" pitchFamily="34" charset="0"/>
              <a:buChar char="•"/>
            </a:pPr>
            <a:r>
              <a:rPr lang="de-DE" altLang="de-DE" dirty="0"/>
              <a:t>Ändern Sie die Folie so nach Ihren persönlichen Bedürfnissen, wie Sie bereit sind, Ihre personenbezogenen Daten preiszugeben. </a:t>
            </a:r>
          </a:p>
          <a:p>
            <a:pPr marL="171450" indent="-171450">
              <a:buFont typeface="Arial" panose="020B0604020202020204" pitchFamily="34" charset="0"/>
              <a:buChar char="•"/>
            </a:pPr>
            <a:r>
              <a:rPr lang="de-DE" altLang="de-DE" dirty="0"/>
              <a:t>Im Rahmen der Vorstellung Ihrer Berufslaufbahn können Sie unauffällig auf Ihre Kompetenz als beratendes Organ hinweisen.</a:t>
            </a:r>
          </a:p>
          <a:p>
            <a:pPr marL="171450" indent="-171450">
              <a:buFont typeface="Arial" panose="020B0604020202020204" pitchFamily="34" charset="0"/>
              <a:buChar char="•"/>
            </a:pPr>
            <a:r>
              <a:rPr lang="de-DE" altLang="de-DE" b="1" dirty="0"/>
              <a:t>Diese Folie nicht drucken! </a:t>
            </a:r>
          </a:p>
          <a:p>
            <a:pPr>
              <a:buFontTx/>
              <a:buChar char="•"/>
            </a:pPr>
            <a:endParaRPr lang="de-DE" altLang="de-DE" dirty="0"/>
          </a:p>
          <a:p>
            <a:r>
              <a:rPr lang="de-DE" altLang="de-DE" b="1" dirty="0"/>
              <a:t>Versteckte Hyperlinks:</a:t>
            </a:r>
          </a:p>
          <a:p>
            <a:pPr marL="171450" indent="-171450">
              <a:buFont typeface="Arial" panose="020B0604020202020204" pitchFamily="34" charset="0"/>
              <a:buChar char="•"/>
            </a:pPr>
            <a:r>
              <a:rPr lang="de-DE" altLang="de-DE" dirty="0"/>
              <a:t>Keine</a:t>
            </a:r>
          </a:p>
          <a:p>
            <a:endParaRPr lang="de-DE" altLang="de-DE" dirty="0"/>
          </a:p>
          <a:p>
            <a:r>
              <a:rPr lang="de-DE" altLang="de-DE" b="1" dirty="0"/>
              <a:t>Meine Anmerkungen:</a:t>
            </a:r>
          </a:p>
          <a:p>
            <a:endParaRPr lang="de-DE" altLang="de-DE" dirty="0"/>
          </a:p>
          <a:p>
            <a:pPr eaLnBrk="1" hangingPunct="1"/>
            <a:endParaRPr lang="de-DE" altLang="de-DE" dirty="0"/>
          </a:p>
        </p:txBody>
      </p:sp>
    </p:spTree>
    <p:extLst>
      <p:ext uri="{BB962C8B-B14F-4D97-AF65-F5344CB8AC3E}">
        <p14:creationId xmlns:p14="http://schemas.microsoft.com/office/powerpoint/2010/main" val="293520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lienbildplatzhalter 1"/>
          <p:cNvSpPr>
            <a:spLocks noGrp="1" noRot="1" noChangeAspect="1" noTextEdit="1"/>
          </p:cNvSpPr>
          <p:nvPr>
            <p:ph type="sldImg"/>
          </p:nvPr>
        </p:nvSpPr>
        <p:spPr>
          <a:ln/>
        </p:spPr>
      </p:sp>
      <p:sp>
        <p:nvSpPr>
          <p:cNvPr id="8704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b="1" dirty="0"/>
              <a:t>Tipps:</a:t>
            </a:r>
          </a:p>
          <a:p>
            <a:pPr marL="171450" indent="-171450">
              <a:buFont typeface="Arial" panose="020B0604020202020204" pitchFamily="34" charset="0"/>
              <a:buChar char="•"/>
            </a:pPr>
            <a:r>
              <a:rPr lang="de-DE" altLang="de-DE" dirty="0"/>
              <a:t>Die </a:t>
            </a:r>
            <a:r>
              <a:rPr lang="de-DE" altLang="de-DE" baseline="0" dirty="0"/>
              <a:t>DSGVO </a:t>
            </a:r>
            <a:r>
              <a:rPr lang="de-DE" altLang="de-DE" dirty="0"/>
              <a:t>gilt nur für Unternehmen und Behörden, sofern sie in der EU ansässig sind oder</a:t>
            </a:r>
          </a:p>
          <a:p>
            <a:pPr marL="171450" indent="-171450">
              <a:buFont typeface="Arial" panose="020B0604020202020204" pitchFamily="34" charset="0"/>
              <a:buChar char="•"/>
            </a:pPr>
            <a:r>
              <a:rPr lang="de-DE" altLang="de-DE" dirty="0"/>
              <a:t>Daten von EU-Bürgern verarbeitet werden, sofern sie im Zusammenhang mit dem Absatz von Waren oder Dienstleistungen verarbeitet werden. </a:t>
            </a:r>
          </a:p>
          <a:p>
            <a:pPr marL="171450" indent="-171450">
              <a:buFont typeface="Arial" panose="020B0604020202020204" pitchFamily="34" charset="0"/>
              <a:buChar char="•"/>
            </a:pPr>
            <a:r>
              <a:rPr lang="de-DE" altLang="de-DE" dirty="0"/>
              <a:t>Der Absatz</a:t>
            </a:r>
            <a:r>
              <a:rPr lang="de-DE" altLang="de-DE" baseline="0" dirty="0"/>
              <a:t> von Waren und Dienstleistungen muss dabei nicht entgeltlich erfolgen.</a:t>
            </a:r>
          </a:p>
          <a:p>
            <a:pPr marL="171450" indent="-171450">
              <a:buFont typeface="Arial" panose="020B0604020202020204" pitchFamily="34" charset="0"/>
              <a:buChar char="•"/>
            </a:pPr>
            <a:r>
              <a:rPr lang="de-DE" altLang="de-DE" dirty="0"/>
              <a:t>Daher ist die DSGVO sehr umfangreich und gilt z. B. auch für Amazon, Facebook, … </a:t>
            </a:r>
            <a:endParaRPr lang="de-DE" altLang="de-DE" baseline="0"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baseline="0" dirty="0"/>
              <a:t>Regelungsräume (Anzahl: 70) umfassen </a:t>
            </a:r>
            <a:r>
              <a:rPr lang="de-DE" dirty="0"/>
              <a:t>Konkretisierungsklauseln, Einräumung von Optionen, Ausnahmevorschriften und Regelungsaufträge. Gerne werden diese zusammenfassend als Öffnungsklauseln bezeichnet, was sachlich nicht richtig ist. Sie öffnen nicht die Regelungen der DSGVO, sondern spezifizieren sie.</a:t>
            </a:r>
            <a:endParaRPr lang="de-DE" altLang="de-DE" dirty="0"/>
          </a:p>
          <a:p>
            <a:endParaRPr lang="de-DE" altLang="de-DE" b="1" dirty="0"/>
          </a:p>
          <a:p>
            <a:r>
              <a:rPr lang="de-DE" altLang="de-DE" b="1" dirty="0"/>
              <a:t>Versteckte Hyperlinks:</a:t>
            </a:r>
          </a:p>
          <a:p>
            <a:pPr marL="171450" indent="-171450">
              <a:buFont typeface="Arial" panose="020B0604020202020204" pitchFamily="34" charset="0"/>
              <a:buChar char="•"/>
            </a:pPr>
            <a:r>
              <a:rPr lang="de-DE" altLang="de-DE" dirty="0"/>
              <a:t>Keine</a:t>
            </a:r>
          </a:p>
          <a:p>
            <a:endParaRPr lang="de-DE" altLang="de-DE" dirty="0"/>
          </a:p>
          <a:p>
            <a:r>
              <a:rPr lang="de-DE" altLang="de-DE" b="1" dirty="0"/>
              <a:t>Meine Anmerkungen:</a:t>
            </a:r>
          </a:p>
          <a:p>
            <a:endParaRPr lang="de-DE" altLang="de-DE" dirty="0"/>
          </a:p>
        </p:txBody>
      </p:sp>
      <p:sp>
        <p:nvSpPr>
          <p:cNvPr id="8704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2400">
                <a:solidFill>
                  <a:schemeClr val="tx1"/>
                </a:solidFill>
                <a:latin typeface="Arial" panose="020B0604020202020204" pitchFamily="34" charset="0"/>
                <a:ea typeface="ＭＳ Ｐゴシック" pitchFamily="34" charset="-128"/>
              </a:defRPr>
            </a:lvl1pPr>
            <a:lvl2pPr marL="742950" indent="-285750" defTabSz="923925">
              <a:defRPr sz="2400">
                <a:solidFill>
                  <a:schemeClr val="tx1"/>
                </a:solidFill>
                <a:latin typeface="Arial" panose="020B0604020202020204" pitchFamily="34" charset="0"/>
                <a:ea typeface="ＭＳ Ｐゴシック" pitchFamily="34" charset="-128"/>
              </a:defRPr>
            </a:lvl2pPr>
            <a:lvl3pPr marL="1143000" indent="-228600" defTabSz="923925">
              <a:defRPr sz="2400">
                <a:solidFill>
                  <a:schemeClr val="tx1"/>
                </a:solidFill>
                <a:latin typeface="Arial" panose="020B0604020202020204" pitchFamily="34" charset="0"/>
                <a:ea typeface="ＭＳ Ｐゴシック" pitchFamily="34" charset="-128"/>
              </a:defRPr>
            </a:lvl3pPr>
            <a:lvl4pPr marL="1600200" indent="-228600" defTabSz="923925">
              <a:defRPr sz="2400">
                <a:solidFill>
                  <a:schemeClr val="tx1"/>
                </a:solidFill>
                <a:latin typeface="Arial" panose="020B0604020202020204" pitchFamily="34" charset="0"/>
                <a:ea typeface="ＭＳ Ｐゴシック" pitchFamily="34" charset="-128"/>
              </a:defRPr>
            </a:lvl4pPr>
            <a:lvl5pPr marL="2057400" indent="-228600" defTabSz="923925">
              <a:defRPr sz="2400">
                <a:solidFill>
                  <a:schemeClr val="tx1"/>
                </a:solidFill>
                <a:latin typeface="Arial" panose="020B0604020202020204"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fld id="{E6D3DB35-EE61-4191-8B79-977DE0DFED18}" type="slidenum">
              <a:rPr lang="de-DE" altLang="de-DE" sz="1200"/>
              <a:pPr/>
              <a:t>3</a:t>
            </a:fld>
            <a:endParaRPr lang="de-DE" altLang="de-DE" sz="1200"/>
          </a:p>
        </p:txBody>
      </p:sp>
    </p:spTree>
    <p:extLst>
      <p:ext uri="{BB962C8B-B14F-4D97-AF65-F5344CB8AC3E}">
        <p14:creationId xmlns:p14="http://schemas.microsoft.com/office/powerpoint/2010/main" val="347271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lienbildplatzhalter 1"/>
          <p:cNvSpPr>
            <a:spLocks noGrp="1" noRot="1" noChangeAspect="1" noTextEdit="1"/>
          </p:cNvSpPr>
          <p:nvPr>
            <p:ph type="sldImg"/>
          </p:nvPr>
        </p:nvSpPr>
        <p:spPr>
          <a:ln/>
        </p:spPr>
      </p:sp>
      <p:sp>
        <p:nvSpPr>
          <p:cNvPr id="10854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b="1" dirty="0"/>
              <a:t>Tipps:</a:t>
            </a:r>
          </a:p>
          <a:p>
            <a:pPr marL="171450" indent="-171450">
              <a:buFont typeface="Arial" panose="020B0604020202020204" pitchFamily="34" charset="0"/>
              <a:buChar char="•"/>
            </a:pPr>
            <a:r>
              <a:rPr lang="de-DE" altLang="de-DE" dirty="0"/>
              <a:t>Nun stellt sich die Frage, wer denn für die Einhaltung der gesetzlichen Regelungen verantwortlich ist. </a:t>
            </a:r>
          </a:p>
          <a:p>
            <a:pPr marL="171450" indent="-171450">
              <a:buFont typeface="Arial" panose="020B0604020202020204" pitchFamily="34" charset="0"/>
              <a:buChar char="•"/>
            </a:pPr>
            <a:r>
              <a:rPr lang="de-DE" altLang="de-DE" dirty="0"/>
              <a:t>Die Geschäftsführer und Abteilungsleiter können nicht immer neben jedem Mitarbeiter sitzen, also ist auch dieser in der Verantwortung. </a:t>
            </a:r>
          </a:p>
          <a:p>
            <a:pPr marL="171450" indent="-171450">
              <a:buFont typeface="Arial" panose="020B0604020202020204" pitchFamily="34" charset="0"/>
              <a:buChar char="•"/>
            </a:pPr>
            <a:r>
              <a:rPr lang="de-DE" altLang="de-DE" dirty="0"/>
              <a:t>Der Auftragsverarbeiter, der die Daten im</a:t>
            </a:r>
            <a:r>
              <a:rPr lang="de-DE" altLang="de-DE" baseline="0" dirty="0"/>
              <a:t> Auftrag des Verantwortlichen verarbeitet, ist ebenfalls voll für die Wahrung des Datenschutzes verantwortlich.</a:t>
            </a:r>
            <a:r>
              <a:rPr lang="de-DE" altLang="de-DE" dirty="0"/>
              <a:t> Hier kann auf die Auftragsverarbeitung, die noch folgt, verwiesen werden. Der Auftragsverarbeiter hat die gleichen Pflichten wie der Verantwortliche.</a:t>
            </a:r>
          </a:p>
          <a:p>
            <a:pPr marL="171450" indent="-171450">
              <a:buFont typeface="Arial" panose="020B0604020202020204" pitchFamily="34" charset="0"/>
              <a:buChar char="•"/>
            </a:pPr>
            <a:r>
              <a:rPr lang="de-DE" altLang="de-DE" dirty="0"/>
              <a:t>Dritte, an welche die Daten übermittelt werden. Hierzu gehören alle Unternehmen, welche nicht der Verantwortliche sind. </a:t>
            </a:r>
          </a:p>
          <a:p>
            <a:pPr marL="171450" indent="-171450">
              <a:buFont typeface="Arial" panose="020B0604020202020204" pitchFamily="34" charset="0"/>
              <a:buChar char="•"/>
            </a:pPr>
            <a:r>
              <a:rPr lang="de-DE" altLang="de-DE" dirty="0"/>
              <a:t>WICHTIG: Da es kein Konzernprivileg gibt, ist jede Mutter-, Tochter- Schwestergesellschaft ebenfalls Dritter im Sinne der</a:t>
            </a:r>
            <a:r>
              <a:rPr lang="de-DE" altLang="de-DE" baseline="0" dirty="0"/>
              <a:t> DSGVO </a:t>
            </a:r>
            <a:r>
              <a:rPr lang="de-DE" altLang="de-DE" dirty="0"/>
              <a:t>und bedarf bei der Verarbeitung personenbezogener Daten ebenfalls einer rechtsgültigen Auftragsverarbeitung oder einer Rechtsgrundlage für die Übermittlung.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Nach</a:t>
            </a:r>
            <a:r>
              <a:rPr lang="de-DE" altLang="de-DE" baseline="0" dirty="0"/>
              <a:t> Art. 26 DSGVO können mehrere Verantwortliche gemeinsam verantwortlich sein, sofern die einzelnen Verantwortlichkeiten in transparenter Form dargestellt werden. Die wesentliche Punkte einer solchen Vereinbarung müssen der betroffenen Person offengelegt werden. Die Rechte der betroffenen Person können allen beteiligten Verantwortlichen gegenüber geltend gemacht werden.   </a:t>
            </a:r>
            <a:endParaRPr lang="de-DE" alt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Der</a:t>
            </a:r>
            <a:r>
              <a:rPr lang="de-DE" altLang="de-DE" baseline="0" dirty="0"/>
              <a:t> V</a:t>
            </a:r>
            <a:r>
              <a:rPr lang="de-DE" altLang="de-DE" dirty="0"/>
              <a:t>erantwortliche: Weisen Sie nochmals darauf hin, dass man als Privatperson </a:t>
            </a:r>
            <a:r>
              <a:rPr lang="de-DE" altLang="de-DE" u="sng" dirty="0"/>
              <a:t>kein</a:t>
            </a:r>
            <a:r>
              <a:rPr lang="de-DE" altLang="de-DE" dirty="0"/>
              <a:t> Verantwortlicher im</a:t>
            </a:r>
            <a:r>
              <a:rPr lang="de-DE" altLang="de-DE" baseline="0" dirty="0"/>
              <a:t> Sinne der DSGVO ist</a:t>
            </a:r>
            <a:r>
              <a:rPr lang="de-DE" altLang="de-DE" dirty="0"/>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altLang="de-DE" dirty="0"/>
          </a:p>
          <a:p>
            <a:r>
              <a:rPr lang="de-DE" altLang="de-DE" b="1" dirty="0"/>
              <a:t>Versteckte Hyperlinks:</a:t>
            </a:r>
          </a:p>
          <a:p>
            <a:pPr marL="171450" indent="-171450">
              <a:buFont typeface="Arial" panose="020B0604020202020204" pitchFamily="34" charset="0"/>
              <a:buChar char="•"/>
            </a:pPr>
            <a:r>
              <a:rPr lang="de-DE" altLang="de-DE" dirty="0"/>
              <a:t>Keine</a:t>
            </a:r>
          </a:p>
          <a:p>
            <a:pPr>
              <a:buFontTx/>
              <a:buChar char="•"/>
            </a:pPr>
            <a:endParaRPr lang="de-DE" altLang="de-DE" dirty="0"/>
          </a:p>
          <a:p>
            <a:r>
              <a:rPr lang="de-DE" altLang="de-DE" b="1" dirty="0"/>
              <a:t>Meine Anmerkungen:</a:t>
            </a:r>
          </a:p>
          <a:p>
            <a:endParaRPr lang="de-DE" altLang="de-DE" dirty="0"/>
          </a:p>
        </p:txBody>
      </p:sp>
      <p:sp>
        <p:nvSpPr>
          <p:cNvPr id="10854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2400">
                <a:solidFill>
                  <a:schemeClr val="tx1"/>
                </a:solidFill>
                <a:latin typeface="Arial" panose="020B0604020202020204" pitchFamily="34" charset="0"/>
                <a:ea typeface="ＭＳ Ｐゴシック" pitchFamily="34" charset="-128"/>
              </a:defRPr>
            </a:lvl1pPr>
            <a:lvl2pPr marL="742950" indent="-285750" defTabSz="923925">
              <a:defRPr sz="2400">
                <a:solidFill>
                  <a:schemeClr val="tx1"/>
                </a:solidFill>
                <a:latin typeface="Arial" panose="020B0604020202020204" pitchFamily="34" charset="0"/>
                <a:ea typeface="ＭＳ Ｐゴシック" pitchFamily="34" charset="-128"/>
              </a:defRPr>
            </a:lvl2pPr>
            <a:lvl3pPr marL="1143000" indent="-228600" defTabSz="923925">
              <a:defRPr sz="2400">
                <a:solidFill>
                  <a:schemeClr val="tx1"/>
                </a:solidFill>
                <a:latin typeface="Arial" panose="020B0604020202020204" pitchFamily="34" charset="0"/>
                <a:ea typeface="ＭＳ Ｐゴシック" pitchFamily="34" charset="-128"/>
              </a:defRPr>
            </a:lvl3pPr>
            <a:lvl4pPr marL="1600200" indent="-228600" defTabSz="923925">
              <a:defRPr sz="2400">
                <a:solidFill>
                  <a:schemeClr val="tx1"/>
                </a:solidFill>
                <a:latin typeface="Arial" panose="020B0604020202020204" pitchFamily="34" charset="0"/>
                <a:ea typeface="ＭＳ Ｐゴシック" pitchFamily="34" charset="-128"/>
              </a:defRPr>
            </a:lvl4pPr>
            <a:lvl5pPr marL="2057400" indent="-228600" defTabSz="923925">
              <a:defRPr sz="2400">
                <a:solidFill>
                  <a:schemeClr val="tx1"/>
                </a:solidFill>
                <a:latin typeface="Arial" panose="020B0604020202020204"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fld id="{1F69B024-B307-469A-A722-5325F7B46023}" type="slidenum">
              <a:rPr lang="de-DE" altLang="de-DE" sz="1200"/>
              <a:pPr/>
              <a:t>4</a:t>
            </a:fld>
            <a:endParaRPr lang="de-DE" altLang="de-DE" sz="1200"/>
          </a:p>
        </p:txBody>
      </p:sp>
    </p:spTree>
    <p:extLst>
      <p:ext uri="{BB962C8B-B14F-4D97-AF65-F5344CB8AC3E}">
        <p14:creationId xmlns:p14="http://schemas.microsoft.com/office/powerpoint/2010/main" val="2180485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altLang="de-DE" dirty="0"/>
              <a:t>Erklären Sie den Unterschied zwischen identifizierter Person, z. B. Sie selbst als Referent, und der identifizierbaren</a:t>
            </a:r>
            <a:r>
              <a:rPr lang="de-DE" altLang="de-DE" baseline="0" dirty="0"/>
              <a:t> </a:t>
            </a:r>
            <a:r>
              <a:rPr lang="de-DE" altLang="de-DE" dirty="0"/>
              <a:t>Person, z. B. identifizierbar über die Personalnummer auf der Gehaltsliste, die ich einer Person zuordnen kann. Oder das Durchschnittsgehalt aller Abteilungen, welches nicht personenbezogen ist. Bei einer Abteilung mit nur einer Person sieht das schon ganz anders aus. Hier handelt es sich um eine identifizierbare Person. Auch der Wert der 2-Mann-Abteilung kann identifizierbar sein, wenn ich z. B. die eine Person bin. </a:t>
            </a:r>
          </a:p>
          <a:p>
            <a:pPr marL="171450" indent="-171450">
              <a:buFont typeface="Arial" panose="020B0604020202020204" pitchFamily="34" charset="0"/>
              <a:buChar char="•"/>
            </a:pPr>
            <a:r>
              <a:rPr lang="de-DE" altLang="de-DE" dirty="0"/>
              <a:t>Eine lebende, natürliche Person. Eine</a:t>
            </a:r>
            <a:r>
              <a:rPr lang="de-DE" altLang="de-DE" baseline="0" dirty="0"/>
              <a:t> bereits verstorbene Person kann keine Verletzung ihrer Rechte und Freiheiten erleiden.   </a:t>
            </a:r>
            <a:endParaRPr lang="de-DE" altLang="de-DE" dirty="0"/>
          </a:p>
          <a:p>
            <a:pPr marL="171450" indent="-171450">
              <a:buFont typeface="Arial" panose="020B0604020202020204" pitchFamily="34" charset="0"/>
              <a:buChar char="•"/>
            </a:pPr>
            <a:r>
              <a:rPr lang="de-DE" altLang="de-DE" dirty="0"/>
              <a:t>Juristische Personen</a:t>
            </a:r>
            <a:r>
              <a:rPr lang="de-DE" altLang="de-DE" baseline="0" dirty="0"/>
              <a:t> sind nicht betroffen!</a:t>
            </a:r>
            <a:endParaRPr lang="de-DE" altLang="de-DE" dirty="0"/>
          </a:p>
          <a:p>
            <a:pPr marL="171450" indent="-171450">
              <a:buFont typeface="Arial" panose="020B0604020202020204" pitchFamily="34" charset="0"/>
              <a:buChar char="•"/>
            </a:pPr>
            <a:r>
              <a:rPr lang="de-DE" altLang="de-DE" dirty="0"/>
              <a:t>Weisen Sie besonders darauf hin, wie vollumfänglich die personenbezogenen Daten sind. Auch E-Mail-Adressen und Kontaktdaten sind personenbezogen.</a:t>
            </a:r>
          </a:p>
          <a:p>
            <a:pPr marL="171450" indent="-171450">
              <a:buFont typeface="Arial" panose="020B0604020202020204" pitchFamily="34" charset="0"/>
              <a:buChar char="•"/>
            </a:pPr>
            <a:r>
              <a:rPr lang="de-DE" altLang="de-DE" dirty="0"/>
              <a:t>Art. 4 Abs. 1 DSGVO: alle Informationen, </a:t>
            </a:r>
            <a:r>
              <a:rPr lang="de-DE" sz="1200" b="0" i="0" kern="1200" dirty="0">
                <a:solidFill>
                  <a:schemeClr val="tx1"/>
                </a:solidFill>
                <a:effectLst/>
                <a:latin typeface="Tahoma" panose="020B0604030504040204" pitchFamily="34" charset="0"/>
                <a:ea typeface="ＭＳ Ｐゴシック" pitchFamily="34" charset="-128"/>
                <a:cs typeface="+mn-cs"/>
              </a:rPr>
              <a:t>die Ausdruck der physischen, physiologischen, genetischen, psychischen, wirtschaftlichen, kulturellen oder sozialen Identität der natürlichen Person sind.</a:t>
            </a:r>
            <a:endParaRPr lang="de-DE" altLang="de-DE" dirty="0"/>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5</a:t>
            </a:fld>
            <a:endParaRPr lang="de-DE"/>
          </a:p>
        </p:txBody>
      </p:sp>
    </p:spTree>
    <p:extLst>
      <p:ext uri="{BB962C8B-B14F-4D97-AF65-F5344CB8AC3E}">
        <p14:creationId xmlns:p14="http://schemas.microsoft.com/office/powerpoint/2010/main" val="106373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altLang="de-DE" dirty="0"/>
              <a:t>Nicht alle personenbezogenen Daten sind gleich! Besonders kritisch sind die Artikel 9-Daten, Daten besonderer Kategorien personenbezogener Daten.  </a:t>
            </a:r>
          </a:p>
          <a:p>
            <a:pPr marL="171450" indent="-171450">
              <a:buFont typeface="Arial" panose="020B0604020202020204" pitchFamily="34" charset="0"/>
              <a:buChar char="•"/>
            </a:pPr>
            <a:r>
              <a:rPr lang="de-DE" altLang="de-DE" dirty="0"/>
              <a:t>Besondere Kategorien personenbezogener Daten erfordern besondere Vorsicht bei der Verarbeitung, die Anforderungen sind höher.</a:t>
            </a:r>
          </a:p>
          <a:p>
            <a:pPr marL="171450" indent="-171450">
              <a:buFont typeface="Arial" panose="020B0604020202020204" pitchFamily="34" charset="0"/>
              <a:buChar char="•"/>
            </a:pPr>
            <a:r>
              <a:rPr lang="de-DE" altLang="de-DE" dirty="0"/>
              <a:t>Erlaubnis zur Verarbeitung nur bei: Ausdrücklicher</a:t>
            </a:r>
            <a:r>
              <a:rPr lang="de-DE" altLang="de-DE" baseline="0" dirty="0"/>
              <a:t> Einwilligung, erforderlicher Verarbeitung im Rahmen von Arbeits- und Sozialrecht, Schutz lebenswichtiger Interessen, </a:t>
            </a:r>
            <a:r>
              <a:rPr lang="de-DE" dirty="0"/>
              <a:t>Verarbeitung einer politisch, weltanschaulich, religiös oder gewerkschaftlich ausgerichteten Stiftung, Vereinigung oder sonstigen Organisation ohne Gewinnerzielungsabsicht,</a:t>
            </a:r>
            <a:r>
              <a:rPr lang="de-DE" baseline="0" dirty="0"/>
              <a:t> Veröffentlichung der Daten durch die betroffene Person,</a:t>
            </a:r>
            <a:r>
              <a:rPr lang="de-DE" dirty="0"/>
              <a:t> Geltendmachung, Ausübung oder Verteidigung von Rechtsansprüchen, erheblichem</a:t>
            </a:r>
            <a:r>
              <a:rPr lang="de-DE" baseline="0" dirty="0"/>
              <a:t> öffentliches Interesse, erforderlicher Verarbeitung fürs Gesundheitswesen, für wissenschaftliche, historische und Archivzwecke.</a:t>
            </a:r>
            <a:endParaRPr lang="de-DE" altLang="de-DE" dirty="0"/>
          </a:p>
          <a:p>
            <a:pPr marL="171450" indent="-171450">
              <a:buFont typeface="Arial" panose="020B0604020202020204" pitchFamily="34" charset="0"/>
              <a:buChar char="•"/>
            </a:pPr>
            <a:r>
              <a:rPr lang="de-DE" altLang="de-DE" dirty="0"/>
              <a:t>Es</a:t>
            </a:r>
            <a:r>
              <a:rPr lang="de-DE" altLang="de-DE" baseline="0" dirty="0"/>
              <a:t> liegt immer ein </a:t>
            </a:r>
            <a:r>
              <a:rPr lang="de-DE" altLang="de-DE" dirty="0"/>
              <a:t>hohes</a:t>
            </a:r>
            <a:r>
              <a:rPr lang="de-DE" altLang="de-DE" baseline="0" dirty="0"/>
              <a:t> bzw. sehr hohes </a:t>
            </a:r>
            <a:r>
              <a:rPr lang="de-DE" altLang="de-DE" dirty="0"/>
              <a:t>Risiko für die</a:t>
            </a:r>
            <a:r>
              <a:rPr lang="de-DE" altLang="de-DE" baseline="0" dirty="0"/>
              <a:t> betroffene Person vor</a:t>
            </a:r>
            <a:r>
              <a:rPr lang="de-DE" altLang="de-DE" dirty="0"/>
              <a:t>. (</a:t>
            </a:r>
            <a:r>
              <a:rPr lang="de-DE" altLang="de-DE" dirty="0">
                <a:sym typeface="Wingdings" panose="05000000000000000000" pitchFamily="2" charset="2"/>
              </a:rPr>
              <a:t> </a:t>
            </a:r>
            <a:r>
              <a:rPr lang="de-DE" altLang="de-DE" dirty="0"/>
              <a:t>Datenschutz-Folgenabschätzung)</a:t>
            </a:r>
          </a:p>
          <a:p>
            <a:pPr marL="171450" indent="-171450">
              <a:buFont typeface="Arial" panose="020B0604020202020204" pitchFamily="34" charset="0"/>
              <a:buChar char="•"/>
            </a:pPr>
            <a:r>
              <a:rPr lang="de-DE" altLang="de-DE" dirty="0"/>
              <a:t>Gehören zu den Daten, deren Verlust gegenüber der</a:t>
            </a:r>
            <a:r>
              <a:rPr lang="de-DE" altLang="de-DE" baseline="0" dirty="0"/>
              <a:t> betroffenen Person immer </a:t>
            </a:r>
            <a:r>
              <a:rPr lang="de-DE" altLang="de-DE" dirty="0"/>
              <a:t>meldepflichtig gem. Artikel 34 DSGVO ist. </a:t>
            </a:r>
          </a:p>
          <a:p>
            <a:pPr marL="171450" indent="-171450">
              <a:buFont typeface="Arial" panose="020B0604020202020204" pitchFamily="34" charset="0"/>
              <a:buChar char="•"/>
            </a:pPr>
            <a:r>
              <a:rPr lang="de-DE" altLang="de-DE" dirty="0"/>
              <a:t>Beispiele: </a:t>
            </a:r>
          </a:p>
          <a:p>
            <a:pPr marL="628650" lvl="1" indent="-171450">
              <a:buFont typeface="Arial" panose="020B0604020202020204" pitchFamily="34" charset="0"/>
              <a:buChar char="•"/>
            </a:pPr>
            <a:r>
              <a:rPr lang="de-DE" altLang="de-DE" dirty="0"/>
              <a:t>politische Meinungen im CRM: Z. B. ist es gut, wenn der Außendienstmitarbeiter weiß, wie der Einkäufer politisch denkt. Fettnäpfchen nach der Wahl vermeiden. Unabhängig davon, ob es gut für den Außendienstmitarbeiter ist, die politische Meinung des Einkäufers zu kennen, ist die Speicherung solcher Daten aufgrund der strengen Verarbeitungsregeln kaum mit der DSGVO in Einklang zu bringen. Eine explizite Einwilligung für dieses Datum wäre erforderlich.</a:t>
            </a:r>
          </a:p>
          <a:p>
            <a:pPr marL="628650" lvl="1" indent="-171450">
              <a:buFont typeface="Arial" panose="020B0604020202020204" pitchFamily="34" charset="0"/>
              <a:buChar char="•"/>
            </a:pPr>
            <a:r>
              <a:rPr lang="de-DE" altLang="de-DE" dirty="0"/>
              <a:t>religiöse Überzeugungen im CRM: muslimische Kunden benötigen besondere Speisen bei Kundenveranstaltungen – Alternative ohne personenbezogene Daten besonderer Kategorien: Kennzeichen „Schweinefleisch: ja/nein“.</a:t>
            </a:r>
          </a:p>
          <a:p>
            <a:pPr marL="628650" lvl="1" indent="-171450">
              <a:buFont typeface="Arial" panose="020B0604020202020204" pitchFamily="34" charset="0"/>
              <a:buChar char="•"/>
            </a:pPr>
            <a:r>
              <a:rPr lang="de-DE" altLang="de-DE" dirty="0"/>
              <a:t>Gesundheit: Krankmeldungen, „Der Kollege hat Fieber und liegt im Bett.“. </a:t>
            </a:r>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6</a:t>
            </a:fld>
            <a:endParaRPr lang="de-DE"/>
          </a:p>
        </p:txBody>
      </p:sp>
    </p:spTree>
    <p:extLst>
      <p:ext uri="{BB962C8B-B14F-4D97-AF65-F5344CB8AC3E}">
        <p14:creationId xmlns:p14="http://schemas.microsoft.com/office/powerpoint/2010/main" val="123986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endParaRPr lang="de-DE" altLang="de-DE" b="1" dirty="0"/>
          </a:p>
          <a:p>
            <a:pPr marL="171450" indent="-171450">
              <a:buFont typeface="Arial" panose="020B0604020202020204" pitchFamily="34" charset="0"/>
              <a:buChar char="•"/>
            </a:pPr>
            <a:r>
              <a:rPr lang="de-DE" altLang="de-DE" dirty="0"/>
              <a:t>Zeigen Sie die Vollumfänglichkeit der Tätigkeiten auf: Was ist da nicht eingeschlossen?</a:t>
            </a:r>
          </a:p>
          <a:p>
            <a:pPr marL="171450" indent="-171450">
              <a:buFont typeface="Arial" panose="020B0604020202020204" pitchFamily="34" charset="0"/>
              <a:buChar char="•"/>
            </a:pPr>
            <a:r>
              <a:rPr lang="de-DE" altLang="de-DE" dirty="0"/>
              <a:t>Alle Formen der Verarbeitung,</a:t>
            </a:r>
            <a:r>
              <a:rPr lang="de-DE" altLang="de-DE" baseline="0" dirty="0"/>
              <a:t> ob unter Zuhilfenahme von IT oder manuell auf Papier fallen hierunter, sofern die Daten geordnet verarbeitet werden. Daher gehört die Visitenkartenkartei (alphabetisch sortiert) ebenfalls dazu</a:t>
            </a:r>
            <a:r>
              <a:rPr lang="de-DE" altLang="de-DE" dirty="0"/>
              <a:t>. Im BDSG-alt war diese</a:t>
            </a:r>
            <a:r>
              <a:rPr lang="de-DE" altLang="de-DE" baseline="0" dirty="0"/>
              <a:t> Regelung nicht so umfänglich.</a:t>
            </a:r>
          </a:p>
          <a:p>
            <a:pPr marL="171450" indent="-171450">
              <a:buFont typeface="Arial" panose="020B0604020202020204" pitchFamily="34" charset="0"/>
              <a:buChar char="•"/>
            </a:pPr>
            <a:r>
              <a:rPr lang="de-DE" dirty="0"/>
              <a:t>„Einschränkung der Verarbeitung“ ist die Markierung gespeicherter personenbezogener Daten mit dem Ziel, ihre künftige Verarbeitung einzuschränken.</a:t>
            </a:r>
            <a:r>
              <a:rPr lang="de-DE" baseline="0" dirty="0"/>
              <a:t> (Art. 4 Nr. 3 DSGVO)</a:t>
            </a:r>
            <a:endParaRPr lang="de-DE" altLang="de-DE" dirty="0"/>
          </a:p>
          <a:p>
            <a:endParaRPr lang="de-DE" dirty="0"/>
          </a:p>
          <a:p>
            <a:r>
              <a:rPr lang="de-DE" b="1" dirty="0"/>
              <a:t>Versteckte Hyperlinks: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7</a:t>
            </a:fld>
            <a:endParaRPr lang="de-DE"/>
          </a:p>
        </p:txBody>
      </p:sp>
    </p:spTree>
    <p:extLst>
      <p:ext uri="{BB962C8B-B14F-4D97-AF65-F5344CB8AC3E}">
        <p14:creationId xmlns:p14="http://schemas.microsoft.com/office/powerpoint/2010/main" val="627109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dirty="0"/>
              <a:t>Jetzt</a:t>
            </a:r>
            <a:r>
              <a:rPr lang="de-DE" baseline="0" dirty="0"/>
              <a:t> kommt der Rechtsrahmen, der für die Verarbeitung von personenbezogenen Daten gesetzt ist. </a:t>
            </a:r>
          </a:p>
          <a:p>
            <a:pPr marL="171450" indent="-171450">
              <a:buFont typeface="Arial" panose="020B0604020202020204" pitchFamily="34" charset="0"/>
              <a:buChar char="•"/>
            </a:pPr>
            <a:r>
              <a:rPr lang="de-DE" dirty="0"/>
              <a:t>Die Verarbeitung</a:t>
            </a:r>
            <a:r>
              <a:rPr lang="de-DE" baseline="0" dirty="0"/>
              <a:t> personenbezogener Daten ist grundsätzlich verboten. Grundsätzlich heißt: Gilt IMMER, jedoch mit dem Vorbehalt bestimmter Ausnahmen.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Nationale</a:t>
            </a:r>
            <a:r>
              <a:rPr lang="de-DE" baseline="0" dirty="0"/>
              <a:t> Regelungen dürfen EU-Recht nicht minimieren.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aseline="0" dirty="0"/>
              <a:t>Im Beschäftigtenkontext gilt die besondere Erlaubnis zum Beispiel über Art. 88 DSGVO und dazugehörige nationale Regelungen, hier § 26 BDS-neu.</a:t>
            </a:r>
          </a:p>
          <a:p>
            <a:pPr marL="171450" indent="-171450">
              <a:buFont typeface="Arial" panose="020B0604020202020204" pitchFamily="34" charset="0"/>
              <a:buChar char="•"/>
            </a:pPr>
            <a:r>
              <a:rPr lang="de-DE" cap="none" baseline="0" dirty="0"/>
              <a:t>Erklären Sie die Spezifizierungen des deutschen Gesetzgebers für Verarbeitungen im Beschäftigtenkontext</a:t>
            </a:r>
            <a:r>
              <a:rPr lang="de-DE" dirty="0"/>
              <a:t>.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altLang="de-DE" dirty="0"/>
              <a:t>Sofern die Daten nicht zur Anbahnung, Durchführung oder Beendigung des Beschäftigungsverhältnisses dienen oder zur Ausübung oder Erfüllung der sich aus einem Gesetz oder einem Tarifvertrag, einer Betriebs- oder Dienstvereinbarung (Kollektivvereinbarung s. </a:t>
            </a:r>
            <a:r>
              <a:rPr lang="de-DE" dirty="0" err="1"/>
              <a:t>Erw.Gr</a:t>
            </a:r>
            <a:r>
              <a:rPr lang="de-DE" dirty="0"/>
              <a:t>. 155</a:t>
            </a:r>
            <a:r>
              <a:rPr lang="de-DE" altLang="de-DE" dirty="0"/>
              <a:t>) ergebenden Rechte und Pflichten der Interessenvertretung der Beschäftigten erforderlich ist, ist deren Verarbeitung rechtswidrig. Es sei denn, eine andere Rechtsvorschrift erlaubt die Verarbeitung oder ordnet diese an.</a:t>
            </a:r>
          </a:p>
          <a:p>
            <a:pPr marL="171450" indent="-171450">
              <a:buFont typeface="Arial" panose="020B0604020202020204" pitchFamily="34" charset="0"/>
              <a:buChar char="•"/>
            </a:pPr>
            <a:r>
              <a:rPr lang="de-DE" altLang="de-DE" dirty="0"/>
              <a:t>Kollektivvereinbarungen: Gibt es z. B. für die betriebliche Altersversorgung eine Betriebsvereinbarung oder für die Datenverarbeitung bei der Nutzung des SAP-Systems (Benutzerprofile, Protokollierung …)?</a:t>
            </a:r>
          </a:p>
          <a:p>
            <a:pPr marL="171450" indent="-171450">
              <a:buFont typeface="Arial" panose="020B0604020202020204" pitchFamily="34" charset="0"/>
              <a:buChar char="•"/>
            </a:pPr>
            <a:r>
              <a:rPr lang="de-DE" altLang="de-DE" dirty="0"/>
              <a:t>Ist die Verarbeitung rechtswidrig, müssen die Daten umgehend gelöscht werden.</a:t>
            </a:r>
          </a:p>
          <a:p>
            <a:pPr marL="171450" indent="-171450">
              <a:buFont typeface="Arial" panose="020B0604020202020204" pitchFamily="34" charset="0"/>
              <a:buChar char="•"/>
            </a:pPr>
            <a:r>
              <a:rPr lang="de-DE" altLang="de-DE" dirty="0"/>
              <a:t>Helfen Sie aktiv mit, rechtssichere Grundlagen zu erstellen, und bieten Sie Ihren Zuhörern das auch an. </a:t>
            </a:r>
            <a:endParaRPr lang="de-DE" dirty="0"/>
          </a:p>
          <a:p>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8</a:t>
            </a:fld>
            <a:endParaRPr lang="de-DE"/>
          </a:p>
        </p:txBody>
      </p:sp>
    </p:spTree>
    <p:extLst>
      <p:ext uri="{BB962C8B-B14F-4D97-AF65-F5344CB8AC3E}">
        <p14:creationId xmlns:p14="http://schemas.microsoft.com/office/powerpoint/2010/main" val="1403934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Tipps:</a:t>
            </a:r>
          </a:p>
          <a:p>
            <a:pPr marL="171450" indent="-171450">
              <a:buFont typeface="Arial" panose="020B0604020202020204" pitchFamily="34" charset="0"/>
              <a:buChar char="•"/>
            </a:pPr>
            <a:r>
              <a:rPr lang="de-DE" dirty="0"/>
              <a:t>Auf „Einwilligungen“</a:t>
            </a:r>
            <a:r>
              <a:rPr lang="de-DE" baseline="0" dirty="0"/>
              <a:t> wird später eingegangen – das baut Spannung auf.   </a:t>
            </a:r>
          </a:p>
          <a:p>
            <a:pPr marL="171450" indent="-171450">
              <a:buFont typeface="Arial" panose="020B0604020202020204" pitchFamily="34" charset="0"/>
              <a:buChar char="•"/>
            </a:pPr>
            <a:r>
              <a:rPr lang="de-DE" dirty="0"/>
              <a:t>Buchstabe</a:t>
            </a:r>
            <a:r>
              <a:rPr lang="de-DE" baseline="0" dirty="0"/>
              <a:t> f): Berechtigte Interessen der betroffenen Person </a:t>
            </a:r>
            <a:r>
              <a:rPr lang="de-DE" u="sng" baseline="0" dirty="0"/>
              <a:t>müssen</a:t>
            </a:r>
            <a:r>
              <a:rPr lang="de-DE" baseline="0" dirty="0"/>
              <a:t> beachtet und gegen die des Verantwortlichen abgewogen werden. Die Abwägung ist zu dokumentieren und das Ergebnis muss der betroffenen Person im Rahmen der Informationspflichten mitgeteilt werden. </a:t>
            </a: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baseline="0" dirty="0"/>
              <a:t>Zu lit. c und lit. e sind nationale Spezifizierungen wie Gesetze erlaubt.</a:t>
            </a:r>
            <a:r>
              <a:rPr lang="de-DE" dirty="0"/>
              <a:t> Diese </a:t>
            </a:r>
            <a:r>
              <a:rPr lang="de-DE" baseline="0" dirty="0"/>
              <a:t>dürfen EU-Recht nicht minimieren. Stehen sie im Konflikt zur DSGVO, sind sie unwirksam.</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dirty="0"/>
          </a:p>
          <a:p>
            <a:r>
              <a:rPr lang="de-DE" b="1" dirty="0"/>
              <a:t>Versteckte Hyperlinks:</a:t>
            </a:r>
          </a:p>
          <a:p>
            <a:pPr marL="171450" indent="-171450">
              <a:buFont typeface="Arial" panose="020B0604020202020204" pitchFamily="34" charset="0"/>
              <a:buChar char="•"/>
            </a:pPr>
            <a:r>
              <a:rPr lang="de-DE" dirty="0"/>
              <a:t>Keine</a:t>
            </a:r>
          </a:p>
          <a:p>
            <a:endParaRPr lang="de-DE" dirty="0"/>
          </a:p>
          <a:p>
            <a:r>
              <a:rPr lang="de-DE" b="1" dirty="0"/>
              <a:t>Meine Anmerkungen: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C4A05586-09A1-4E31-8972-EE0F0CF9E8E0}" type="slidenum">
              <a:rPr lang="de-DE" smtClean="0"/>
              <a:pPr>
                <a:defRPr/>
              </a:pPr>
              <a:t>9</a:t>
            </a:fld>
            <a:endParaRPr lang="de-DE"/>
          </a:p>
        </p:txBody>
      </p:sp>
    </p:spTree>
    <p:extLst>
      <p:ext uri="{BB962C8B-B14F-4D97-AF65-F5344CB8AC3E}">
        <p14:creationId xmlns:p14="http://schemas.microsoft.com/office/powerpoint/2010/main" val="170087761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26" name="6726B4FE-5B7A-4A28-AC92-1ED97B2607F1" descr="5366876F-1CAE-4A21-8CA9-525BCF8A3F56"/>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42845" r="2916"/>
          <a:stretch/>
        </p:blipFill>
        <p:spPr bwMode="auto">
          <a:xfrm>
            <a:off x="-8792" y="850788"/>
            <a:ext cx="9180000" cy="603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Rectangle 2"/>
          <p:cNvSpPr>
            <a:spLocks noGrp="1" noChangeArrowheads="1"/>
          </p:cNvSpPr>
          <p:nvPr>
            <p:ph type="subTitle" idx="1"/>
          </p:nvPr>
        </p:nvSpPr>
        <p:spPr>
          <a:xfrm>
            <a:off x="395288" y="3225805"/>
            <a:ext cx="5691747" cy="746872"/>
          </a:xfrm>
          <a:ln algn="ctr"/>
          <a:effectLst/>
        </p:spPr>
        <p:txBody>
          <a:bodyPr/>
          <a:lstStyle>
            <a:lvl1pPr>
              <a:defRPr sz="1800" cap="none" baseline="0">
                <a:solidFill>
                  <a:schemeClr val="bg1"/>
                </a:solidFill>
                <a:effectLst/>
              </a:defRPr>
            </a:lvl1pPr>
          </a:lstStyle>
          <a:p>
            <a:r>
              <a:rPr lang="de-DE" dirty="0"/>
              <a:t>Formatvorlage des Untertitelmasters durch Klicken bearbeiten</a:t>
            </a:r>
          </a:p>
        </p:txBody>
      </p:sp>
      <p:sp>
        <p:nvSpPr>
          <p:cNvPr id="110595" name="Rectangle 3"/>
          <p:cNvSpPr>
            <a:spLocks noGrp="1" noChangeArrowheads="1"/>
          </p:cNvSpPr>
          <p:nvPr>
            <p:ph type="ctrTitle" sz="quarter"/>
          </p:nvPr>
        </p:nvSpPr>
        <p:spPr>
          <a:xfrm>
            <a:off x="395288" y="2067929"/>
            <a:ext cx="5691747" cy="947952"/>
          </a:xfrm>
          <a:ln algn="ctr"/>
          <a:effectLst/>
        </p:spPr>
        <p:txBody>
          <a:bodyPr wrap="square" anchor="b">
            <a:spAutoFit/>
          </a:bodyPr>
          <a:lstStyle>
            <a:lvl1pPr>
              <a:defRPr sz="2800" b="1" cap="none" baseline="0">
                <a:solidFill>
                  <a:srgbClr val="25A2FF"/>
                </a:solidFill>
                <a:effectLst/>
              </a:defRPr>
            </a:lvl1pPr>
          </a:lstStyle>
          <a:p>
            <a:r>
              <a:rPr lang="de-DE" dirty="0"/>
              <a:t>Titelmasterformat durch Klicken bearbeiten</a:t>
            </a:r>
          </a:p>
        </p:txBody>
      </p:sp>
      <p:pic>
        <p:nvPicPr>
          <p:cNvPr id="8" name="Grafik 7"/>
          <p:cNvPicPr>
            <a:picLocks noChangeAspect="1"/>
          </p:cNvPicPr>
          <p:nvPr userDrawn="1"/>
        </p:nvPicPr>
        <p:blipFill rotWithShape="1">
          <a:blip r:embed="rId4" cstate="print">
            <a:extLst>
              <a:ext uri="{28A0092B-C50C-407E-A947-70E740481C1C}">
                <a14:useLocalDpi xmlns:a14="http://schemas.microsoft.com/office/drawing/2010/main" val="0"/>
              </a:ext>
            </a:extLst>
          </a:blip>
          <a:srcRect l="9678" t="15800" r="13578" b="15800"/>
          <a:stretch/>
        </p:blipFill>
        <p:spPr>
          <a:xfrm>
            <a:off x="6463553" y="256821"/>
            <a:ext cx="2178423" cy="373865"/>
          </a:xfrm>
          <a:prstGeom prst="rect">
            <a:avLst/>
          </a:prstGeom>
        </p:spPr>
      </p:pic>
      <p:sp>
        <p:nvSpPr>
          <p:cNvPr id="6" name="Textplatzhalter 3">
            <a:extLst>
              <a:ext uri="{FF2B5EF4-FFF2-40B4-BE49-F238E27FC236}">
                <a16:creationId xmlns:a16="http://schemas.microsoft.com/office/drawing/2014/main" id="{F2CD0246-83A0-44DA-8AC7-8D61ABDBDACB}"/>
              </a:ext>
            </a:extLst>
          </p:cNvPr>
          <p:cNvSpPr txBox="1">
            <a:spLocks/>
          </p:cNvSpPr>
          <p:nvPr userDrawn="1"/>
        </p:nvSpPr>
        <p:spPr bwMode="auto">
          <a:xfrm rot="16200000">
            <a:off x="8221477" y="5936992"/>
            <a:ext cx="17280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sz="500" kern="0" dirty="0">
                <a:solidFill>
                  <a:schemeClr val="tx2"/>
                </a:solidFill>
              </a:rPr>
              <a:t>Bildquelle: </a:t>
            </a:r>
            <a:r>
              <a:rPr lang="de-DE" sz="500" kern="0" dirty="0" err="1">
                <a:solidFill>
                  <a:schemeClr val="tx2"/>
                </a:solidFill>
              </a:rPr>
              <a:t>fotolia</a:t>
            </a:r>
            <a:r>
              <a:rPr lang="de-DE" sz="500" kern="0" dirty="0">
                <a:solidFill>
                  <a:schemeClr val="tx2"/>
                </a:solidFill>
              </a:rPr>
              <a:t>, Urheber: kras99</a:t>
            </a:r>
          </a:p>
        </p:txBody>
      </p:sp>
    </p:spTree>
    <p:extLst>
      <p:ext uri="{BB962C8B-B14F-4D97-AF65-F5344CB8AC3E}">
        <p14:creationId xmlns:p14="http://schemas.microsoft.com/office/powerpoint/2010/main" val="3558991521"/>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Titelmasterformat durch Klicken bearbeiten</a:t>
            </a:r>
          </a:p>
        </p:txBody>
      </p:sp>
      <p:sp>
        <p:nvSpPr>
          <p:cNvPr id="9" name="Inhaltsplatzhalter 8"/>
          <p:cNvSpPr>
            <a:spLocks noGrp="1"/>
          </p:cNvSpPr>
          <p:nvPr>
            <p:ph sz="quarter" idx="18"/>
          </p:nvPr>
        </p:nvSpPr>
        <p:spPr>
          <a:xfrm>
            <a:off x="385763" y="1379538"/>
            <a:ext cx="8352000" cy="4848735"/>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11621010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Quelle">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Titelmasterformat durch Klicken bearbeiten</a:t>
            </a:r>
          </a:p>
        </p:txBody>
      </p:sp>
      <p:sp>
        <p:nvSpPr>
          <p:cNvPr id="9" name="Inhaltsplatzhalter 8"/>
          <p:cNvSpPr>
            <a:spLocks noGrp="1"/>
          </p:cNvSpPr>
          <p:nvPr>
            <p:ph sz="quarter" idx="18"/>
          </p:nvPr>
        </p:nvSpPr>
        <p:spPr>
          <a:xfrm>
            <a:off x="385763" y="1379538"/>
            <a:ext cx="8352000" cy="4848735"/>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 name="Textplatzhalter 2"/>
          <p:cNvSpPr>
            <a:spLocks noGrp="1"/>
          </p:cNvSpPr>
          <p:nvPr>
            <p:ph type="body" sz="quarter" idx="19" hasCustomPrompt="1"/>
          </p:nvPr>
        </p:nvSpPr>
        <p:spPr>
          <a:xfrm>
            <a:off x="385763" y="6253896"/>
            <a:ext cx="8351837" cy="138499"/>
          </a:xfrm>
        </p:spPr>
        <p:txBody>
          <a:bodyPr anchor="b">
            <a:spAutoFit/>
          </a:bodyPr>
          <a:lstStyle>
            <a:lvl1pPr marL="0" indent="0">
              <a:lnSpc>
                <a:spcPct val="100000"/>
              </a:lnSpc>
              <a:spcBef>
                <a:spcPts val="0"/>
              </a:spcBef>
              <a:buFont typeface="Arial" panose="020B0604020202020204" pitchFamily="34" charset="0"/>
              <a:buNone/>
              <a:defRPr sz="900"/>
            </a:lvl1pPr>
          </a:lstStyle>
          <a:p>
            <a:pPr lvl="0"/>
            <a:r>
              <a:rPr lang="de-DE" dirty="0"/>
              <a:t>Textmasterformat bearbeiten</a:t>
            </a:r>
          </a:p>
        </p:txBody>
      </p:sp>
    </p:spTree>
    <p:extLst>
      <p:ext uri="{BB962C8B-B14F-4D97-AF65-F5344CB8AC3E}">
        <p14:creationId xmlns:p14="http://schemas.microsoft.com/office/powerpoint/2010/main" val="1454019065"/>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1182397729"/>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Quelle">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Titelmasterformat durch Klicken bearbeiten</a:t>
            </a:r>
          </a:p>
        </p:txBody>
      </p:sp>
      <p:sp>
        <p:nvSpPr>
          <p:cNvPr id="4" name="Textplatzhalter 2"/>
          <p:cNvSpPr>
            <a:spLocks noGrp="1"/>
          </p:cNvSpPr>
          <p:nvPr>
            <p:ph type="body" sz="quarter" idx="19"/>
          </p:nvPr>
        </p:nvSpPr>
        <p:spPr>
          <a:xfrm>
            <a:off x="385763" y="6227295"/>
            <a:ext cx="8351837" cy="165100"/>
          </a:xfrm>
        </p:spPr>
        <p:txBody>
          <a:bodyPr anchor="b"/>
          <a:lstStyle>
            <a:lvl1pPr marL="0" indent="0">
              <a:lnSpc>
                <a:spcPct val="100000"/>
              </a:lnSpc>
              <a:spcBef>
                <a:spcPts val="0"/>
              </a:spcBef>
              <a:buFont typeface="Arial" panose="020B0604020202020204" pitchFamily="34" charset="0"/>
              <a:buNone/>
              <a:defRPr sz="900"/>
            </a:lvl1pPr>
          </a:lstStyle>
          <a:p>
            <a:pPr lvl="0"/>
            <a:r>
              <a:rPr lang="de-DE" dirty="0"/>
              <a:t>Textmasterformat bearbeiten</a:t>
            </a:r>
          </a:p>
        </p:txBody>
      </p:sp>
    </p:spTree>
    <p:extLst>
      <p:ext uri="{BB962C8B-B14F-4D97-AF65-F5344CB8AC3E}">
        <p14:creationId xmlns:p14="http://schemas.microsoft.com/office/powerpoint/2010/main" val="186471204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9" name="Inhaltsplatzhalter 8"/>
          <p:cNvSpPr>
            <a:spLocks noGrp="1"/>
          </p:cNvSpPr>
          <p:nvPr>
            <p:ph sz="quarter" idx="18"/>
          </p:nvPr>
        </p:nvSpPr>
        <p:spPr>
          <a:xfrm>
            <a:off x="385763" y="1379538"/>
            <a:ext cx="4078661" cy="4848735"/>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8"/>
          <p:cNvSpPr>
            <a:spLocks noGrp="1"/>
          </p:cNvSpPr>
          <p:nvPr>
            <p:ph sz="quarter" idx="19"/>
          </p:nvPr>
        </p:nvSpPr>
        <p:spPr>
          <a:xfrm>
            <a:off x="4659662" y="1379538"/>
            <a:ext cx="4078661" cy="4848735"/>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1400610266"/>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7" name="Inhaltsplatzhalter 6"/>
          <p:cNvSpPr>
            <a:spLocks noGrp="1"/>
          </p:cNvSpPr>
          <p:nvPr>
            <p:ph sz="quarter" idx="18"/>
          </p:nvPr>
        </p:nvSpPr>
        <p:spPr>
          <a:xfrm>
            <a:off x="385762" y="1379538"/>
            <a:ext cx="6157913" cy="4464000"/>
          </a:xfrm>
        </p:spPr>
        <p:txBody>
          <a:bodyPr/>
          <a:lstStyle>
            <a:lvl1pPr>
              <a:defRPr sz="1600"/>
            </a:lvl1pPr>
            <a:lvl2pPr>
              <a:defRPr sz="16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 name="Bildplatzhalter 2"/>
          <p:cNvSpPr>
            <a:spLocks noGrp="1"/>
          </p:cNvSpPr>
          <p:nvPr>
            <p:ph type="pic" sz="quarter" idx="19"/>
          </p:nvPr>
        </p:nvSpPr>
        <p:spPr>
          <a:xfrm>
            <a:off x="6934199" y="1374216"/>
            <a:ext cx="1812925" cy="1978584"/>
          </a:xfrm>
        </p:spPr>
        <p:txBody>
          <a:bodyPr/>
          <a:lstStyle/>
          <a:p>
            <a:endParaRPr lang="de-DE" dirty="0"/>
          </a:p>
        </p:txBody>
      </p:sp>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8784596"/>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173556"/>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6726B4FE-5B7A-4A28-AC92-1ED97B2607F1" descr="5366876F-1CAE-4A21-8CA9-525BCF8A3F56"/>
          <p:cNvPicPr>
            <a:picLocks noChangeAspect="1" noChangeArrowheads="1"/>
          </p:cNvPicPr>
          <p:nvPr userDrawn="1"/>
        </p:nvPicPr>
        <p:blipFill rotWithShape="1">
          <a:blip r:embed="rId10">
            <a:duotone>
              <a:prstClr val="black"/>
              <a:schemeClr val="accent1">
                <a:tint val="45000"/>
                <a:satMod val="400000"/>
              </a:schemeClr>
            </a:duotone>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49357" t="6604" r="624" b="77421"/>
          <a:stretch/>
        </p:blipFill>
        <p:spPr bwMode="auto">
          <a:xfrm>
            <a:off x="0" y="0"/>
            <a:ext cx="9144000" cy="104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p:cNvSpPr/>
          <p:nvPr userDrawn="1"/>
        </p:nvSpPr>
        <p:spPr bwMode="auto">
          <a:xfrm>
            <a:off x="5362575" y="0"/>
            <a:ext cx="3781425" cy="1040606"/>
          </a:xfrm>
          <a:prstGeom prst="rect">
            <a:avLst/>
          </a:prstGeom>
          <a:gradFill flip="none" rotWithShape="1">
            <a:gsLst>
              <a:gs pos="100000">
                <a:schemeClr val="bg1">
                  <a:alpha val="94000"/>
                </a:schemeClr>
              </a:gs>
              <a:gs pos="32000">
                <a:schemeClr val="bg1">
                  <a:alpha val="67000"/>
                </a:schemeClr>
              </a:gs>
              <a:gs pos="13000">
                <a:schemeClr val="bg1">
                  <a:alpha val="0"/>
                </a:schemeClr>
              </a:gs>
            </a:gsLst>
            <a:lin ang="1800000" scaled="0"/>
            <a:tileRect/>
          </a:gra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err="1">
              <a:ln>
                <a:noFill/>
              </a:ln>
              <a:solidFill>
                <a:schemeClr val="bg1"/>
              </a:solidFill>
              <a:effectLst/>
              <a:latin typeface="Arial" pitchFamily="34" charset="0"/>
              <a:ea typeface="ＭＳ Ｐゴシック" pitchFamily="34" charset="-128"/>
            </a:endParaRPr>
          </a:p>
        </p:txBody>
      </p:sp>
      <p:sp>
        <p:nvSpPr>
          <p:cNvPr id="1028" name="Rectangle 3"/>
          <p:cNvSpPr>
            <a:spLocks noGrp="1" noChangeArrowheads="1"/>
          </p:cNvSpPr>
          <p:nvPr>
            <p:ph type="body" idx="1"/>
          </p:nvPr>
        </p:nvSpPr>
        <p:spPr bwMode="auto">
          <a:xfrm>
            <a:off x="386323" y="1379537"/>
            <a:ext cx="8353425"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034" name="Textfeld 10"/>
          <p:cNvSpPr txBox="1">
            <a:spLocks noChangeArrowheads="1"/>
          </p:cNvSpPr>
          <p:nvPr userDrawn="1"/>
        </p:nvSpPr>
        <p:spPr bwMode="auto">
          <a:xfrm>
            <a:off x="1333500" y="4629150"/>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endParaRPr lang="de-DE" altLang="de-DE">
              <a:latin typeface="Tahoma" panose="020B0604030504040204" pitchFamily="34" charset="0"/>
            </a:endParaRPr>
          </a:p>
        </p:txBody>
      </p:sp>
      <p:sp>
        <p:nvSpPr>
          <p:cNvPr id="1037" name="Textfeld 19"/>
          <p:cNvSpPr txBox="1">
            <a:spLocks noChangeArrowheads="1"/>
          </p:cNvSpPr>
          <p:nvPr userDrawn="1"/>
        </p:nvSpPr>
        <p:spPr bwMode="auto">
          <a:xfrm>
            <a:off x="8211110" y="6592242"/>
            <a:ext cx="528638" cy="138499"/>
          </a:xfrm>
          <a:prstGeom prst="rect">
            <a:avLst/>
          </a:prstGeom>
          <a:noFill/>
          <a:ln w="9525">
            <a:noFill/>
            <a:miter lim="800000"/>
            <a:headEnd/>
            <a:tailEnd/>
          </a:ln>
          <a:extLst/>
        </p:spPr>
        <p:txBody>
          <a:bodyPr vert="horz" wrap="square" lIns="0" tIns="0" rIns="0" bIns="0" numCol="1" anchor="t" anchorCtr="0" compatLnSpc="1">
            <a:prstTxWarp prst="textNoShape">
              <a:avLst/>
            </a:prstTxWarp>
            <a:spAutoFit/>
          </a:bodyPr>
          <a:lstStyle>
            <a:defPPr>
              <a:defRPr lang="de-DE"/>
            </a:defPPr>
            <a:lvl1pPr>
              <a:spcBef>
                <a:spcPct val="20000"/>
              </a:spcBef>
              <a:defRPr sz="1000">
                <a:latin typeface="Tahoma" panose="020B0604030504040204" pitchFamily="34" charset="0"/>
                <a:ea typeface="+mn-ea"/>
              </a:defRPr>
            </a:lvl1pPr>
          </a:lstStyle>
          <a:p>
            <a:pPr lvl="0" algn="r"/>
            <a:fld id="{86F40923-86ED-407F-827D-899898E63928}" type="slidenum">
              <a:rPr lang="de-DE" altLang="de-DE" sz="900" smtClean="0"/>
              <a:pPr lvl="0" algn="r"/>
              <a:t>‹Nr.›</a:t>
            </a:fld>
            <a:endParaRPr lang="de-DE" altLang="de-DE" sz="900"/>
          </a:p>
        </p:txBody>
      </p:sp>
      <p:sp>
        <p:nvSpPr>
          <p:cNvPr id="1027" name="Rectangle 2"/>
          <p:cNvSpPr>
            <a:spLocks noGrp="1" noChangeArrowheads="1"/>
          </p:cNvSpPr>
          <p:nvPr>
            <p:ph type="title"/>
          </p:nvPr>
        </p:nvSpPr>
        <p:spPr bwMode="auto">
          <a:xfrm>
            <a:off x="386323" y="125436"/>
            <a:ext cx="587104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e-DE" altLang="de-DE" dirty="0"/>
              <a:t>Mastertitelformat bearbeiten</a:t>
            </a:r>
          </a:p>
        </p:txBody>
      </p:sp>
      <p:sp>
        <p:nvSpPr>
          <p:cNvPr id="5" name="Rechteck 4">
            <a:extLst>
              <a:ext uri="{FF2B5EF4-FFF2-40B4-BE49-F238E27FC236}">
                <a16:creationId xmlns:a16="http://schemas.microsoft.com/office/drawing/2014/main" id="{10D1CF37-DCD5-4A6D-A583-D0C3356C07FF}"/>
              </a:ext>
            </a:extLst>
          </p:cNvPr>
          <p:cNvSpPr/>
          <p:nvPr userDrawn="1"/>
        </p:nvSpPr>
        <p:spPr>
          <a:xfrm>
            <a:off x="395287" y="6592143"/>
            <a:ext cx="3903313" cy="138499"/>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Tahoma" panose="020B0604030504040204" pitchFamily="34" charset="0"/>
                <a:ea typeface="Arial Unicode MS"/>
                <a:cs typeface="+mn-cs"/>
              </a:rPr>
              <a:t>Hans Mustermann - Datenschutzbeauftragter · </a:t>
            </a:r>
            <a:r>
              <a:rPr kumimoji="0" lang="de-DE" sz="900" b="0" i="0" u="none" strike="noStrike" kern="1200" cap="none" spc="0" normalizeH="0" baseline="0" noProof="0" dirty="0" err="1">
                <a:ln>
                  <a:noFill/>
                </a:ln>
                <a:solidFill>
                  <a:srgbClr val="000000"/>
                </a:solidFill>
                <a:effectLst/>
                <a:uLnTx/>
                <a:uFillTx/>
                <a:latin typeface="Tahoma" panose="020B0604030504040204" pitchFamily="34" charset="0"/>
                <a:ea typeface="Arial Unicode MS"/>
                <a:cs typeface="+mn-cs"/>
              </a:rPr>
              <a:t>TeachToProtect</a:t>
            </a:r>
            <a:r>
              <a:rPr kumimoji="0" lang="de-DE" sz="900" b="0" i="0" u="none" strike="noStrike" kern="1200" cap="none" spc="0" normalizeH="0" baseline="0" noProof="0" dirty="0">
                <a:ln>
                  <a:noFill/>
                </a:ln>
                <a:solidFill>
                  <a:srgbClr val="000000"/>
                </a:solidFill>
                <a:effectLst/>
                <a:uLnTx/>
                <a:uFillTx/>
                <a:latin typeface="Tahoma" panose="020B0604030504040204" pitchFamily="34" charset="0"/>
                <a:ea typeface="Arial Unicode MS"/>
                <a:cs typeface="+mn-cs"/>
              </a:rPr>
              <a:t> · April 2018</a:t>
            </a:r>
          </a:p>
        </p:txBody>
      </p:sp>
      <p:pic>
        <p:nvPicPr>
          <p:cNvPr id="10" name="Grafik 9">
            <a:extLst>
              <a:ext uri="{FF2B5EF4-FFF2-40B4-BE49-F238E27FC236}">
                <a16:creationId xmlns:a16="http://schemas.microsoft.com/office/drawing/2014/main" id="{EB314AD6-9468-4350-A0A2-F5C46E115915}"/>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9678" t="15800" r="13963" b="15800"/>
          <a:stretch/>
        </p:blipFill>
        <p:spPr>
          <a:xfrm>
            <a:off x="6679887" y="72095"/>
            <a:ext cx="1962089" cy="338434"/>
          </a:xfrm>
          <a:prstGeom prst="rect">
            <a:avLst/>
          </a:prstGeom>
        </p:spPr>
      </p:pic>
    </p:spTree>
  </p:cSld>
  <p:clrMap bg1="lt1" tx1="dk1" bg2="lt2" tx2="dk2" accent1="accent1" accent2="accent2" accent3="accent3" accent4="accent4" accent5="accent5" accent6="accent6" hlink="hlink" folHlink="folHlink"/>
  <p:sldLayoutIdLst>
    <p:sldLayoutId id="2147484557" r:id="rId1"/>
    <p:sldLayoutId id="2147484473" r:id="rId2"/>
    <p:sldLayoutId id="2147484489" r:id="rId3"/>
    <p:sldLayoutId id="2147484480" r:id="rId4"/>
    <p:sldLayoutId id="2147484496" r:id="rId5"/>
    <p:sldLayoutId id="2147484481" r:id="rId6"/>
    <p:sldLayoutId id="2147484500" r:id="rId7"/>
    <p:sldLayoutId id="2147484594" r:id="rId8"/>
  </p:sldLayoutIdLst>
  <p:transition spd="slow">
    <p:wipe dir="r"/>
  </p:transition>
  <p:hf sldNum="0" hdr="0" ftr="0" dt="0"/>
  <p:txStyles>
    <p:titleStyle>
      <a:lvl1pPr algn="l" rtl="0" eaLnBrk="0" fontAlgn="base" hangingPunct="0">
        <a:lnSpc>
          <a:spcPct val="110000"/>
        </a:lnSpc>
        <a:spcBef>
          <a:spcPct val="30000"/>
        </a:spcBef>
        <a:spcAft>
          <a:spcPct val="0"/>
        </a:spcAft>
        <a:defRPr sz="2000" b="1">
          <a:solidFill>
            <a:schemeClr val="bg1"/>
          </a:solidFill>
          <a:latin typeface="Tahoma" pitchFamily="34" charset="0"/>
          <a:ea typeface="Tahoma" pitchFamily="34" charset="0"/>
          <a:cs typeface="Tahoma" pitchFamily="34" charset="0"/>
        </a:defRPr>
      </a:lvl1pPr>
      <a:lvl2pPr algn="l" rtl="0" eaLnBrk="0" fontAlgn="base" hangingPunct="0">
        <a:lnSpc>
          <a:spcPct val="110000"/>
        </a:lnSpc>
        <a:spcBef>
          <a:spcPct val="30000"/>
        </a:spcBef>
        <a:spcAft>
          <a:spcPct val="0"/>
        </a:spcAft>
        <a:defRPr sz="2400" b="1">
          <a:solidFill>
            <a:srgbClr val="266DAA"/>
          </a:solidFill>
          <a:latin typeface="Tahoma" pitchFamily="34" charset="0"/>
          <a:ea typeface="Arial Unicode MS" pitchFamily="34" charset="-128"/>
          <a:cs typeface="Tahoma" pitchFamily="34" charset="0"/>
        </a:defRPr>
      </a:lvl2pPr>
      <a:lvl3pPr algn="l" rtl="0" eaLnBrk="0" fontAlgn="base" hangingPunct="0">
        <a:lnSpc>
          <a:spcPct val="110000"/>
        </a:lnSpc>
        <a:spcBef>
          <a:spcPct val="30000"/>
        </a:spcBef>
        <a:spcAft>
          <a:spcPct val="0"/>
        </a:spcAft>
        <a:defRPr sz="2400" b="1">
          <a:solidFill>
            <a:srgbClr val="266DAA"/>
          </a:solidFill>
          <a:latin typeface="Tahoma" pitchFamily="34" charset="0"/>
          <a:ea typeface="Arial Unicode MS" pitchFamily="34" charset="-128"/>
          <a:cs typeface="Tahoma" pitchFamily="34" charset="0"/>
        </a:defRPr>
      </a:lvl3pPr>
      <a:lvl4pPr algn="l" rtl="0" eaLnBrk="0" fontAlgn="base" hangingPunct="0">
        <a:lnSpc>
          <a:spcPct val="110000"/>
        </a:lnSpc>
        <a:spcBef>
          <a:spcPct val="30000"/>
        </a:spcBef>
        <a:spcAft>
          <a:spcPct val="0"/>
        </a:spcAft>
        <a:defRPr sz="2400" b="1">
          <a:solidFill>
            <a:srgbClr val="266DAA"/>
          </a:solidFill>
          <a:latin typeface="Tahoma" pitchFamily="34" charset="0"/>
          <a:ea typeface="Arial Unicode MS" pitchFamily="34" charset="-128"/>
          <a:cs typeface="Tahoma" pitchFamily="34" charset="0"/>
        </a:defRPr>
      </a:lvl4pPr>
      <a:lvl5pPr algn="l" rtl="0" eaLnBrk="0" fontAlgn="base" hangingPunct="0">
        <a:lnSpc>
          <a:spcPct val="110000"/>
        </a:lnSpc>
        <a:spcBef>
          <a:spcPct val="30000"/>
        </a:spcBef>
        <a:spcAft>
          <a:spcPct val="0"/>
        </a:spcAft>
        <a:defRPr sz="2400" b="1">
          <a:solidFill>
            <a:srgbClr val="266DAA"/>
          </a:solidFill>
          <a:latin typeface="Tahoma" pitchFamily="34" charset="0"/>
          <a:ea typeface="Arial Unicode MS" pitchFamily="34" charset="-128"/>
          <a:cs typeface="Tahoma" pitchFamily="34" charset="0"/>
        </a:defRPr>
      </a:lvl5pPr>
      <a:lvl6pPr marL="457200" algn="l" rtl="0" fontAlgn="base">
        <a:lnSpc>
          <a:spcPct val="110000"/>
        </a:lnSpc>
        <a:spcBef>
          <a:spcPct val="30000"/>
        </a:spcBef>
        <a:spcAft>
          <a:spcPct val="0"/>
        </a:spcAft>
        <a:defRPr sz="2400" b="1">
          <a:solidFill>
            <a:schemeClr val="tx2"/>
          </a:solidFill>
          <a:latin typeface="Arial" pitchFamily="34" charset="0"/>
          <a:ea typeface="Arial Unicode MS" pitchFamily="34" charset="-128"/>
          <a:cs typeface="Arial Unicode MS" pitchFamily="34" charset="-128"/>
        </a:defRPr>
      </a:lvl6pPr>
      <a:lvl7pPr marL="914400" algn="l" rtl="0" fontAlgn="base">
        <a:lnSpc>
          <a:spcPct val="110000"/>
        </a:lnSpc>
        <a:spcBef>
          <a:spcPct val="30000"/>
        </a:spcBef>
        <a:spcAft>
          <a:spcPct val="0"/>
        </a:spcAft>
        <a:defRPr sz="2400" b="1">
          <a:solidFill>
            <a:schemeClr val="tx2"/>
          </a:solidFill>
          <a:latin typeface="Arial" pitchFamily="34" charset="0"/>
          <a:ea typeface="Arial Unicode MS" pitchFamily="34" charset="-128"/>
          <a:cs typeface="Arial Unicode MS" pitchFamily="34" charset="-128"/>
        </a:defRPr>
      </a:lvl7pPr>
      <a:lvl8pPr marL="1371600" algn="l" rtl="0" fontAlgn="base">
        <a:lnSpc>
          <a:spcPct val="110000"/>
        </a:lnSpc>
        <a:spcBef>
          <a:spcPct val="30000"/>
        </a:spcBef>
        <a:spcAft>
          <a:spcPct val="0"/>
        </a:spcAft>
        <a:defRPr sz="2400" b="1">
          <a:solidFill>
            <a:schemeClr val="tx2"/>
          </a:solidFill>
          <a:latin typeface="Arial" pitchFamily="34" charset="0"/>
          <a:ea typeface="Arial Unicode MS" pitchFamily="34" charset="-128"/>
          <a:cs typeface="Arial Unicode MS" pitchFamily="34" charset="-128"/>
        </a:defRPr>
      </a:lvl8pPr>
      <a:lvl9pPr marL="1828800" algn="l" rtl="0" fontAlgn="base">
        <a:lnSpc>
          <a:spcPct val="110000"/>
        </a:lnSpc>
        <a:spcBef>
          <a:spcPct val="30000"/>
        </a:spcBef>
        <a:spcAft>
          <a:spcPct val="0"/>
        </a:spcAft>
        <a:defRPr sz="2400" b="1">
          <a:solidFill>
            <a:schemeClr val="tx2"/>
          </a:solidFill>
          <a:latin typeface="Arial" pitchFamily="34" charset="0"/>
          <a:ea typeface="Arial Unicode MS" pitchFamily="34" charset="-128"/>
          <a:cs typeface="Arial Unicode MS" pitchFamily="34" charset="-128"/>
        </a:defRPr>
      </a:lvl9pPr>
    </p:titleStyle>
    <p:bodyStyle>
      <a:lvl1pPr algn="l" rtl="0" eaLnBrk="0" fontAlgn="base" hangingPunct="0">
        <a:lnSpc>
          <a:spcPct val="110000"/>
        </a:lnSpc>
        <a:spcBef>
          <a:spcPct val="30000"/>
        </a:spcBef>
        <a:spcAft>
          <a:spcPct val="0"/>
        </a:spcAft>
        <a:buClr>
          <a:srgbClr val="000099"/>
        </a:buClr>
        <a:buFont typeface="Wingdings" pitchFamily="2" charset="2"/>
        <a:defRPr sz="16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slide" Target="slide24.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sz="quarter"/>
          </p:nvPr>
        </p:nvSpPr>
        <p:spPr>
          <a:xfrm>
            <a:off x="395288" y="2112685"/>
            <a:ext cx="5691747" cy="903196"/>
          </a:xfrm>
        </p:spPr>
        <p:txBody>
          <a:bodyPr/>
          <a:lstStyle/>
          <a:p>
            <a:r>
              <a:rPr lang="de-DE" dirty="0"/>
              <a:t>Mitarbeitersensibilisierung</a:t>
            </a:r>
            <a:br>
              <a:rPr lang="de-DE" dirty="0"/>
            </a:br>
            <a:r>
              <a:rPr lang="de-DE" dirty="0"/>
              <a:t>Datenschutz</a:t>
            </a:r>
            <a:endParaRPr lang="en-US" dirty="0"/>
          </a:p>
        </p:txBody>
      </p:sp>
      <p:sp>
        <p:nvSpPr>
          <p:cNvPr id="5" name="AutoShape 11">
            <a:hlinkClick r:id="" action="ppaction://noaction" highlightClick="1">
              <a:snd r:embed="rId3" name="click.wav"/>
            </a:hlinkClick>
          </p:cNvPr>
          <p:cNvSpPr>
            <a:spLocks noChangeArrowheads="1"/>
          </p:cNvSpPr>
          <p:nvPr/>
        </p:nvSpPr>
        <p:spPr bwMode="auto">
          <a:xfrm>
            <a:off x="3175" y="2952328"/>
            <a:ext cx="5456182" cy="3933056"/>
          </a:xfrm>
          <a:prstGeom prst="actionButtonMovie">
            <a:avLst/>
          </a:prstGeom>
          <a:solidFill>
            <a:schemeClr val="bg1">
              <a:alpha val="0"/>
            </a:schemeClr>
          </a:solidFill>
          <a:ln w="9525">
            <a:noFill/>
            <a:miter lim="800000"/>
            <a:headEnd/>
            <a:tailEnd/>
          </a:ln>
        </p:spPr>
        <p:txBody>
          <a:bodyPr wrap="none" anchor="ctr"/>
          <a:lstStyle/>
          <a:p>
            <a:endParaRPr lang="de-DE"/>
          </a:p>
        </p:txBody>
      </p:sp>
      <p:pic>
        <p:nvPicPr>
          <p:cNvPr id="6" name="Grafik 5">
            <a:hlinkClick r:id="rId4" action="ppaction://hlinksldjump"/>
            <a:extLst>
              <a:ext uri="{FF2B5EF4-FFF2-40B4-BE49-F238E27FC236}">
                <a16:creationId xmlns:a16="http://schemas.microsoft.com/office/drawing/2014/main" id="{DB9B42C8-1CEB-43D1-B116-0B3BEFA9AC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76567">
            <a:off x="5735579" y="3687590"/>
            <a:ext cx="2972967" cy="2496777"/>
          </a:xfrm>
          <a:prstGeom prst="rect">
            <a:avLst/>
          </a:prstGeom>
          <a:effectLst>
            <a:softEdge rad="63500"/>
          </a:effectLst>
        </p:spPr>
      </p:pic>
      <p:sp>
        <p:nvSpPr>
          <p:cNvPr id="2" name="Untertitel 1"/>
          <p:cNvSpPr>
            <a:spLocks noGrp="1"/>
          </p:cNvSpPr>
          <p:nvPr>
            <p:ph type="subTitle" idx="1"/>
          </p:nvPr>
        </p:nvSpPr>
        <p:spPr/>
        <p:txBody>
          <a:bodyPr/>
          <a:lstStyle/>
          <a:p>
            <a:r>
              <a:rPr lang="de-DE" dirty="0"/>
              <a:t>Basis Schulung DSGVO </a:t>
            </a:r>
          </a:p>
        </p:txBody>
      </p:sp>
    </p:spTree>
    <p:extLst>
      <p:ext uri="{BB962C8B-B14F-4D97-AF65-F5344CB8AC3E}">
        <p14:creationId xmlns:p14="http://schemas.microsoft.com/office/powerpoint/2010/main" val="347732202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Himmel, Person enthält.&#10;&#10;Mit sehr hoher Zuverlässigkeit generierte Beschreibung">
            <a:extLst>
              <a:ext uri="{FF2B5EF4-FFF2-40B4-BE49-F238E27FC236}">
                <a16:creationId xmlns:a16="http://schemas.microsoft.com/office/drawing/2014/main" id="{2F8B7CE7-A188-405D-B26E-E0952D18A96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5490"/>
          <a:stretch/>
        </p:blipFill>
        <p:spPr>
          <a:xfrm>
            <a:off x="314325" y="4446833"/>
            <a:ext cx="8518689" cy="1798391"/>
          </a:xfrm>
          <a:prstGeom prst="rect">
            <a:avLst/>
          </a:prstGeom>
        </p:spPr>
      </p:pic>
      <p:sp>
        <p:nvSpPr>
          <p:cNvPr id="7" name="Textplatzhalter 3">
            <a:extLst>
              <a:ext uri="{FF2B5EF4-FFF2-40B4-BE49-F238E27FC236}">
                <a16:creationId xmlns:a16="http://schemas.microsoft.com/office/drawing/2014/main" id="{C7A02A1D-9CFF-4433-983C-397A518AFC06}"/>
              </a:ext>
            </a:extLst>
          </p:cNvPr>
          <p:cNvSpPr txBox="1">
            <a:spLocks/>
          </p:cNvSpPr>
          <p:nvPr/>
        </p:nvSpPr>
        <p:spPr bwMode="auto">
          <a:xfrm>
            <a:off x="385763" y="6339621"/>
            <a:ext cx="83518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kern="0" dirty="0"/>
              <a:t>Bildquelle: </a:t>
            </a:r>
            <a:r>
              <a:rPr lang="de-DE" kern="0" dirty="0" err="1"/>
              <a:t>fotolia</a:t>
            </a:r>
            <a:r>
              <a:rPr lang="de-DE" kern="0" dirty="0"/>
              <a:t>, Urheber: </a:t>
            </a:r>
            <a:r>
              <a:rPr lang="de-DE" kern="0" dirty="0" err="1"/>
              <a:t>Coloures</a:t>
            </a:r>
            <a:r>
              <a:rPr lang="de-DE" kern="0" dirty="0"/>
              <a:t>-Pic </a:t>
            </a:r>
          </a:p>
        </p:txBody>
      </p:sp>
      <p:sp>
        <p:nvSpPr>
          <p:cNvPr id="2" name="Titel 1"/>
          <p:cNvSpPr>
            <a:spLocks noGrp="1"/>
          </p:cNvSpPr>
          <p:nvPr>
            <p:ph type="title"/>
          </p:nvPr>
        </p:nvSpPr>
        <p:spPr/>
        <p:txBody>
          <a:bodyPr/>
          <a:lstStyle/>
          <a:p>
            <a:r>
              <a:rPr lang="de-DE" dirty="0"/>
              <a:t>Was sind Einwilligungen?</a:t>
            </a:r>
          </a:p>
        </p:txBody>
      </p:sp>
      <p:sp>
        <p:nvSpPr>
          <p:cNvPr id="3" name="Textplatzhalter 2"/>
          <p:cNvSpPr>
            <a:spLocks noGrp="1"/>
          </p:cNvSpPr>
          <p:nvPr>
            <p:ph sz="quarter" idx="18"/>
          </p:nvPr>
        </p:nvSpPr>
        <p:spPr>
          <a:xfrm>
            <a:off x="385763" y="1379538"/>
            <a:ext cx="8361362" cy="4848735"/>
          </a:xfrm>
        </p:spPr>
        <p:txBody>
          <a:bodyPr/>
          <a:lstStyle/>
          <a:p>
            <a:pPr lvl="1"/>
            <a:r>
              <a:rPr lang="de-DE" dirty="0"/>
              <a:t>Art. 7 DSGVO + zugehörige Erwägungsgründe sehen Folgendes vor:</a:t>
            </a:r>
          </a:p>
          <a:p>
            <a:pPr lvl="2">
              <a:spcBef>
                <a:spcPts val="600"/>
              </a:spcBef>
            </a:pPr>
            <a:r>
              <a:rPr lang="de-DE" dirty="0"/>
              <a:t>Sie erfolgt immer </a:t>
            </a:r>
            <a:r>
              <a:rPr lang="de-DE" u="sng" dirty="0"/>
              <a:t>vor</a:t>
            </a:r>
            <a:r>
              <a:rPr lang="de-DE" dirty="0"/>
              <a:t> der Verarbeitung.</a:t>
            </a:r>
          </a:p>
          <a:p>
            <a:pPr lvl="2">
              <a:spcBef>
                <a:spcPts val="600"/>
              </a:spcBef>
            </a:pPr>
            <a:r>
              <a:rPr lang="de-DE" dirty="0"/>
              <a:t>Sie erfolgt freiwillig.</a:t>
            </a:r>
          </a:p>
          <a:p>
            <a:pPr lvl="2">
              <a:spcBef>
                <a:spcPts val="600"/>
              </a:spcBef>
            </a:pPr>
            <a:r>
              <a:rPr lang="de-DE" dirty="0"/>
              <a:t>Sie gilt für einen konkreten Fall und sollte nicht mit anderen Einwilligungen gekoppelt werden.</a:t>
            </a:r>
          </a:p>
          <a:p>
            <a:pPr lvl="2">
              <a:spcBef>
                <a:spcPts val="600"/>
              </a:spcBef>
            </a:pPr>
            <a:r>
              <a:rPr lang="de-DE" dirty="0"/>
              <a:t>Sie muss für die einwilligende Person klar und verständlich formuliert sein.</a:t>
            </a:r>
          </a:p>
          <a:p>
            <a:pPr lvl="2">
              <a:spcBef>
                <a:spcPts val="600"/>
              </a:spcBef>
            </a:pPr>
            <a:r>
              <a:rPr lang="de-DE" dirty="0"/>
              <a:t>Sie muss den Zweck der beabsichtigten Datenverarbeitung erkennen lassen.</a:t>
            </a:r>
          </a:p>
          <a:p>
            <a:pPr lvl="2">
              <a:spcBef>
                <a:spcPts val="600"/>
              </a:spcBef>
            </a:pPr>
            <a:r>
              <a:rPr lang="de-DE" dirty="0"/>
              <a:t>In unterschiedliche Verarbeitungszwecke ist jeweils einzeln einzuwilligen. </a:t>
            </a:r>
          </a:p>
          <a:p>
            <a:pPr lvl="2">
              <a:spcBef>
                <a:spcPts val="600"/>
              </a:spcBef>
            </a:pPr>
            <a:r>
              <a:rPr lang="de-DE" dirty="0"/>
              <a:t>Die Widerrufsmöglichkeit muss der einwilligenden Person vor der Einwilligung mitgeteilt werden. </a:t>
            </a:r>
          </a:p>
          <a:p>
            <a:pPr lvl="2">
              <a:spcBef>
                <a:spcPts val="600"/>
              </a:spcBef>
            </a:pPr>
            <a:r>
              <a:rPr lang="de-DE" dirty="0"/>
              <a:t>Sie muss aktiv durch eine eindeutige Handlung erfolgen. (</a:t>
            </a:r>
            <a:r>
              <a:rPr lang="de-DE" dirty="0" err="1"/>
              <a:t>Opt</a:t>
            </a:r>
            <a:r>
              <a:rPr lang="de-DE" dirty="0"/>
              <a:t>-in)</a:t>
            </a:r>
          </a:p>
          <a:p>
            <a:pPr lvl="2">
              <a:spcBef>
                <a:spcPts val="600"/>
              </a:spcBef>
            </a:pPr>
            <a:r>
              <a:rPr lang="de-DE" dirty="0"/>
              <a:t>Der Verantwortliche muss die Einwilligung nachweisen können.</a:t>
            </a:r>
          </a:p>
          <a:p>
            <a:pPr lvl="2"/>
            <a:endParaRPr lang="de-DE" sz="1100" dirty="0"/>
          </a:p>
          <a:p>
            <a:pPr lvl="1"/>
            <a:endParaRPr lang="de-DE" sz="1200" dirty="0"/>
          </a:p>
          <a:p>
            <a:pPr marL="271463" lvl="2" indent="0">
              <a:buNone/>
            </a:pPr>
            <a:r>
              <a:rPr lang="de-DE" sz="1100" dirty="0"/>
              <a:t> </a:t>
            </a:r>
          </a:p>
        </p:txBody>
      </p:sp>
    </p:spTree>
    <p:extLst>
      <p:ext uri="{BB962C8B-B14F-4D97-AF65-F5344CB8AC3E}">
        <p14:creationId xmlns:p14="http://schemas.microsoft.com/office/powerpoint/2010/main" val="1172515174"/>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Grundsätze bei der Verarbeitung</a:t>
            </a:r>
          </a:p>
        </p:txBody>
      </p:sp>
      <p:sp>
        <p:nvSpPr>
          <p:cNvPr id="3" name="Textplatzhalter 2"/>
          <p:cNvSpPr>
            <a:spLocks noGrp="1"/>
          </p:cNvSpPr>
          <p:nvPr>
            <p:ph sz="quarter" idx="18"/>
          </p:nvPr>
        </p:nvSpPr>
        <p:spPr>
          <a:xfrm>
            <a:off x="385763" y="1379538"/>
            <a:ext cx="8352000" cy="310949"/>
          </a:xfrm>
        </p:spPr>
        <p:txBody>
          <a:bodyPr/>
          <a:lstStyle/>
          <a:p>
            <a:pPr marL="1587" lvl="1" indent="0">
              <a:buNone/>
            </a:pPr>
            <a:r>
              <a:rPr lang="de-DE" b="1" dirty="0">
                <a:solidFill>
                  <a:schemeClr val="accent1"/>
                </a:solidFill>
              </a:rPr>
              <a:t>Gem. Art. 5 DSGVO gelten bei der Verarbeitung folgende Grundsätze:</a:t>
            </a:r>
          </a:p>
          <a:p>
            <a:pPr lvl="2"/>
            <a:endParaRPr lang="de-DE" b="1" dirty="0">
              <a:solidFill>
                <a:schemeClr val="accent1"/>
              </a:solidFill>
            </a:endParaRPr>
          </a:p>
        </p:txBody>
      </p:sp>
      <p:sp>
        <p:nvSpPr>
          <p:cNvPr id="37" name="Textplatzhalter 36">
            <a:extLst>
              <a:ext uri="{FF2B5EF4-FFF2-40B4-BE49-F238E27FC236}">
                <a16:creationId xmlns:a16="http://schemas.microsoft.com/office/drawing/2014/main" id="{FE69B63D-E8D4-4A18-B9D9-25B80A8DB826}"/>
              </a:ext>
            </a:extLst>
          </p:cNvPr>
          <p:cNvSpPr>
            <a:spLocks noGrp="1"/>
          </p:cNvSpPr>
          <p:nvPr>
            <p:ph type="body" sz="quarter" idx="19"/>
          </p:nvPr>
        </p:nvSpPr>
        <p:spPr/>
        <p:txBody>
          <a:bodyPr/>
          <a:lstStyle/>
          <a:p>
            <a:r>
              <a:rPr lang="de-DE" dirty="0"/>
              <a:t>1 mit definierten Löschfristen oder anschließender Pseudonymisierung</a:t>
            </a:r>
          </a:p>
        </p:txBody>
      </p:sp>
      <p:sp>
        <p:nvSpPr>
          <p:cNvPr id="24" name="Raute 23">
            <a:extLst>
              <a:ext uri="{FF2B5EF4-FFF2-40B4-BE49-F238E27FC236}">
                <a16:creationId xmlns:a16="http://schemas.microsoft.com/office/drawing/2014/main" id="{3E4B37B8-FF21-4FD7-BC4E-1CF4CBDE0E3F}"/>
              </a:ext>
            </a:extLst>
          </p:cNvPr>
          <p:cNvSpPr/>
          <p:nvPr/>
        </p:nvSpPr>
        <p:spPr bwMode="auto">
          <a:xfrm>
            <a:off x="395288" y="1773239"/>
            <a:ext cx="2118857" cy="2090889"/>
          </a:xfrm>
          <a:prstGeom prst="diamond">
            <a:avLst/>
          </a:prstGeom>
          <a:solidFill>
            <a:schemeClr val="accent1"/>
          </a:solidFill>
          <a:ln w="28575" cap="flat" cmpd="sng" algn="ctr">
            <a:solidFill>
              <a:schemeClr val="bg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a:r>
              <a:rPr lang="de-DE" sz="1600" dirty="0">
                <a:solidFill>
                  <a:schemeClr val="bg1"/>
                </a:solidFill>
              </a:rPr>
              <a:t>Rechtmäßig</a:t>
            </a:r>
            <a:endParaRPr lang="de-DE" sz="1600" dirty="0">
              <a:solidFill>
                <a:schemeClr val="bg1"/>
              </a:solidFill>
              <a:latin typeface="Tahoma"/>
            </a:endParaRPr>
          </a:p>
        </p:txBody>
      </p:sp>
      <p:sp>
        <p:nvSpPr>
          <p:cNvPr id="26" name="Raute 25">
            <a:extLst>
              <a:ext uri="{FF2B5EF4-FFF2-40B4-BE49-F238E27FC236}">
                <a16:creationId xmlns:a16="http://schemas.microsoft.com/office/drawing/2014/main" id="{00B6C5CF-C115-4AE4-8FBF-28E6746B822A}"/>
              </a:ext>
            </a:extLst>
          </p:cNvPr>
          <p:cNvSpPr/>
          <p:nvPr/>
        </p:nvSpPr>
        <p:spPr bwMode="auto">
          <a:xfrm>
            <a:off x="1452736" y="2818683"/>
            <a:ext cx="2118857" cy="2090889"/>
          </a:xfrm>
          <a:prstGeom prst="diamond">
            <a:avLst/>
          </a:prstGeom>
          <a:solidFill>
            <a:schemeClr val="accent2"/>
          </a:solidFill>
          <a:ln w="28575" cap="flat" cmpd="sng" algn="ctr">
            <a:solidFill>
              <a:schemeClr val="bg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a:r>
              <a:rPr lang="de-DE" sz="1600" dirty="0">
                <a:solidFill>
                  <a:schemeClr val="bg1"/>
                </a:solidFill>
              </a:rPr>
              <a:t>Zweckbindung</a:t>
            </a:r>
            <a:endParaRPr lang="de-DE" sz="1600" dirty="0">
              <a:solidFill>
                <a:schemeClr val="bg1"/>
              </a:solidFill>
              <a:latin typeface="Tahoma"/>
            </a:endParaRPr>
          </a:p>
        </p:txBody>
      </p:sp>
      <p:sp>
        <p:nvSpPr>
          <p:cNvPr id="27" name="Raute 26">
            <a:extLst>
              <a:ext uri="{FF2B5EF4-FFF2-40B4-BE49-F238E27FC236}">
                <a16:creationId xmlns:a16="http://schemas.microsoft.com/office/drawing/2014/main" id="{5903FC3C-6D99-4D2F-AA67-DE4B004F9A98}"/>
              </a:ext>
            </a:extLst>
          </p:cNvPr>
          <p:cNvSpPr/>
          <p:nvPr/>
        </p:nvSpPr>
        <p:spPr bwMode="auto">
          <a:xfrm>
            <a:off x="3570603" y="2818682"/>
            <a:ext cx="2118857" cy="2090889"/>
          </a:xfrm>
          <a:prstGeom prst="diamond">
            <a:avLst/>
          </a:prstGeom>
          <a:solidFill>
            <a:schemeClr val="tx2"/>
          </a:solidFill>
          <a:ln w="28575" cap="flat" cmpd="sng" algn="ctr">
            <a:solidFill>
              <a:schemeClr val="bg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a:r>
              <a:rPr lang="de-DE" sz="1600" dirty="0">
                <a:solidFill>
                  <a:schemeClr val="bg1"/>
                </a:solidFill>
              </a:rPr>
              <a:t>Datenminimierung</a:t>
            </a:r>
            <a:endParaRPr lang="de-DE" sz="1600" dirty="0">
              <a:solidFill>
                <a:schemeClr val="bg1"/>
              </a:solidFill>
              <a:latin typeface="Tahoma"/>
            </a:endParaRPr>
          </a:p>
        </p:txBody>
      </p:sp>
      <p:sp>
        <p:nvSpPr>
          <p:cNvPr id="28" name="Raute 27">
            <a:extLst>
              <a:ext uri="{FF2B5EF4-FFF2-40B4-BE49-F238E27FC236}">
                <a16:creationId xmlns:a16="http://schemas.microsoft.com/office/drawing/2014/main" id="{5879BB24-8527-4287-A733-CDECBED64C62}"/>
              </a:ext>
            </a:extLst>
          </p:cNvPr>
          <p:cNvSpPr/>
          <p:nvPr/>
        </p:nvSpPr>
        <p:spPr bwMode="auto">
          <a:xfrm>
            <a:off x="6753492" y="3864126"/>
            <a:ext cx="2118857" cy="2090889"/>
          </a:xfrm>
          <a:prstGeom prst="diamond">
            <a:avLst/>
          </a:prstGeom>
          <a:solidFill>
            <a:schemeClr val="tx2"/>
          </a:solidFill>
          <a:ln w="28575" cap="flat" cmpd="sng" algn="ctr">
            <a:solidFill>
              <a:schemeClr val="bg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a:r>
              <a:rPr lang="de-DE" sz="1600" dirty="0">
                <a:solidFill>
                  <a:schemeClr val="bg1"/>
                </a:solidFill>
              </a:rPr>
              <a:t>Rechen-</a:t>
            </a:r>
            <a:br>
              <a:rPr lang="de-DE" sz="1600" dirty="0">
                <a:solidFill>
                  <a:schemeClr val="bg1"/>
                </a:solidFill>
              </a:rPr>
            </a:br>
            <a:r>
              <a:rPr lang="de-DE" sz="1600" dirty="0" err="1">
                <a:solidFill>
                  <a:schemeClr val="bg1"/>
                </a:solidFill>
              </a:rPr>
              <a:t>schaftspflicht</a:t>
            </a:r>
            <a:r>
              <a:rPr lang="de-DE" sz="1600" dirty="0">
                <a:solidFill>
                  <a:schemeClr val="bg1"/>
                </a:solidFill>
              </a:rPr>
              <a:t> des</a:t>
            </a:r>
            <a:br>
              <a:rPr lang="de-DE" sz="1600" dirty="0">
                <a:solidFill>
                  <a:schemeClr val="bg1"/>
                </a:solidFill>
              </a:rPr>
            </a:br>
            <a:r>
              <a:rPr lang="de-DE" sz="1600" dirty="0">
                <a:solidFill>
                  <a:schemeClr val="bg1"/>
                </a:solidFill>
              </a:rPr>
              <a:t>Verant-</a:t>
            </a:r>
            <a:br>
              <a:rPr lang="de-DE" sz="1600" dirty="0">
                <a:solidFill>
                  <a:schemeClr val="bg1"/>
                </a:solidFill>
              </a:rPr>
            </a:br>
            <a:r>
              <a:rPr lang="de-DE" sz="1600" dirty="0" err="1">
                <a:solidFill>
                  <a:schemeClr val="bg1"/>
                </a:solidFill>
              </a:rPr>
              <a:t>wortlichen</a:t>
            </a:r>
            <a:endParaRPr lang="de-DE" sz="1600" dirty="0">
              <a:solidFill>
                <a:schemeClr val="bg1"/>
              </a:solidFill>
            </a:endParaRPr>
          </a:p>
        </p:txBody>
      </p:sp>
      <p:sp>
        <p:nvSpPr>
          <p:cNvPr id="29" name="Raute 28">
            <a:extLst>
              <a:ext uri="{FF2B5EF4-FFF2-40B4-BE49-F238E27FC236}">
                <a16:creationId xmlns:a16="http://schemas.microsoft.com/office/drawing/2014/main" id="{6316828A-D340-44EF-94E5-A27764AB39D1}"/>
              </a:ext>
            </a:extLst>
          </p:cNvPr>
          <p:cNvSpPr/>
          <p:nvPr/>
        </p:nvSpPr>
        <p:spPr bwMode="auto">
          <a:xfrm>
            <a:off x="2511670" y="1773239"/>
            <a:ext cx="2118857" cy="2090889"/>
          </a:xfrm>
          <a:prstGeom prst="diamond">
            <a:avLst/>
          </a:prstGeom>
          <a:solidFill>
            <a:schemeClr val="accent3"/>
          </a:solidFill>
          <a:ln w="28575" cap="flat" cmpd="sng" algn="ctr">
            <a:solidFill>
              <a:schemeClr val="bg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a:r>
              <a:rPr lang="de-DE" sz="1600" dirty="0">
                <a:solidFill>
                  <a:schemeClr val="bg1"/>
                </a:solidFill>
              </a:rPr>
              <a:t>Verarbeitung</a:t>
            </a:r>
            <a:br>
              <a:rPr lang="de-DE" sz="1600" dirty="0">
                <a:solidFill>
                  <a:schemeClr val="bg1"/>
                </a:solidFill>
              </a:rPr>
            </a:br>
            <a:r>
              <a:rPr lang="de-DE" sz="1600" dirty="0">
                <a:solidFill>
                  <a:schemeClr val="bg1"/>
                </a:solidFill>
              </a:rPr>
              <a:t>nach Treu und</a:t>
            </a:r>
            <a:br>
              <a:rPr lang="de-DE" sz="1600" dirty="0">
                <a:solidFill>
                  <a:schemeClr val="bg1"/>
                </a:solidFill>
              </a:rPr>
            </a:br>
            <a:r>
              <a:rPr lang="de-DE" sz="1600" dirty="0">
                <a:solidFill>
                  <a:schemeClr val="bg1"/>
                </a:solidFill>
              </a:rPr>
              <a:t>Glauben</a:t>
            </a:r>
            <a:endParaRPr lang="de-DE" sz="1600" dirty="0">
              <a:solidFill>
                <a:schemeClr val="bg1"/>
              </a:solidFill>
              <a:latin typeface="Tahoma"/>
            </a:endParaRPr>
          </a:p>
        </p:txBody>
      </p:sp>
      <p:sp>
        <p:nvSpPr>
          <p:cNvPr id="30" name="Raute 29">
            <a:extLst>
              <a:ext uri="{FF2B5EF4-FFF2-40B4-BE49-F238E27FC236}">
                <a16:creationId xmlns:a16="http://schemas.microsoft.com/office/drawing/2014/main" id="{D9B0D855-88DE-4D10-817F-D7E5E1CC889C}"/>
              </a:ext>
            </a:extLst>
          </p:cNvPr>
          <p:cNvSpPr/>
          <p:nvPr/>
        </p:nvSpPr>
        <p:spPr bwMode="auto">
          <a:xfrm>
            <a:off x="4629536" y="1773239"/>
            <a:ext cx="2118857" cy="2090889"/>
          </a:xfrm>
          <a:prstGeom prst="diamond">
            <a:avLst/>
          </a:prstGeom>
          <a:solidFill>
            <a:schemeClr val="accent1"/>
          </a:solidFill>
          <a:ln w="28575" cap="flat" cmpd="sng" algn="ctr">
            <a:solidFill>
              <a:schemeClr val="bg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a:r>
              <a:rPr lang="de-DE" sz="1600">
                <a:solidFill>
                  <a:schemeClr val="bg1"/>
                </a:solidFill>
              </a:rPr>
              <a:t>Transparenz</a:t>
            </a:r>
            <a:endParaRPr lang="de-DE" sz="1600">
              <a:solidFill>
                <a:schemeClr val="bg1"/>
              </a:solidFill>
              <a:latin typeface="Tahoma"/>
            </a:endParaRPr>
          </a:p>
        </p:txBody>
      </p:sp>
      <p:sp>
        <p:nvSpPr>
          <p:cNvPr id="31" name="Raute 30">
            <a:extLst>
              <a:ext uri="{FF2B5EF4-FFF2-40B4-BE49-F238E27FC236}">
                <a16:creationId xmlns:a16="http://schemas.microsoft.com/office/drawing/2014/main" id="{E288F914-90CB-4A02-94E3-1B6DD61ED8BF}"/>
              </a:ext>
            </a:extLst>
          </p:cNvPr>
          <p:cNvSpPr/>
          <p:nvPr/>
        </p:nvSpPr>
        <p:spPr bwMode="auto">
          <a:xfrm>
            <a:off x="2516078" y="3864126"/>
            <a:ext cx="2118857" cy="2090889"/>
          </a:xfrm>
          <a:prstGeom prst="diamond">
            <a:avLst/>
          </a:prstGeom>
          <a:solidFill>
            <a:schemeClr val="accent1"/>
          </a:solidFill>
          <a:ln w="28575" cap="flat" cmpd="sng" algn="ctr">
            <a:solidFill>
              <a:schemeClr val="bg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a:r>
              <a:rPr lang="de-DE" sz="1600" dirty="0">
                <a:solidFill>
                  <a:schemeClr val="bg1"/>
                </a:solidFill>
              </a:rPr>
              <a:t>Speicher-</a:t>
            </a:r>
            <a:br>
              <a:rPr lang="de-DE" sz="1600" dirty="0">
                <a:solidFill>
                  <a:schemeClr val="bg1"/>
                </a:solidFill>
              </a:rPr>
            </a:br>
            <a:r>
              <a:rPr lang="de-DE" sz="1600" dirty="0">
                <a:solidFill>
                  <a:schemeClr val="bg1"/>
                </a:solidFill>
              </a:rPr>
              <a:t>begrenzung</a:t>
            </a:r>
            <a:r>
              <a:rPr lang="de-DE" sz="1600" baseline="30000" dirty="0">
                <a:solidFill>
                  <a:schemeClr val="bg1"/>
                </a:solidFill>
              </a:rPr>
              <a:t>1</a:t>
            </a:r>
            <a:endParaRPr lang="de-DE" sz="1600" dirty="0">
              <a:solidFill>
                <a:schemeClr val="bg1"/>
              </a:solidFill>
              <a:latin typeface="Tahoma"/>
            </a:endParaRPr>
          </a:p>
        </p:txBody>
      </p:sp>
      <p:sp>
        <p:nvSpPr>
          <p:cNvPr id="32" name="Raute 31">
            <a:extLst>
              <a:ext uri="{FF2B5EF4-FFF2-40B4-BE49-F238E27FC236}">
                <a16:creationId xmlns:a16="http://schemas.microsoft.com/office/drawing/2014/main" id="{B0928B75-795F-4CFB-8F20-BA16D9EEB0B2}"/>
              </a:ext>
            </a:extLst>
          </p:cNvPr>
          <p:cNvSpPr/>
          <p:nvPr/>
        </p:nvSpPr>
        <p:spPr bwMode="auto">
          <a:xfrm>
            <a:off x="4629536" y="3864126"/>
            <a:ext cx="2118857" cy="2090889"/>
          </a:xfrm>
          <a:prstGeom prst="diamond">
            <a:avLst/>
          </a:prstGeom>
          <a:solidFill>
            <a:schemeClr val="accent3"/>
          </a:solidFill>
          <a:ln w="28575" cap="flat" cmpd="sng" algn="ctr">
            <a:solidFill>
              <a:schemeClr val="bg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a:r>
              <a:rPr lang="de-DE" sz="1600" dirty="0">
                <a:solidFill>
                  <a:schemeClr val="bg1"/>
                </a:solidFill>
              </a:rPr>
              <a:t>Integrität und</a:t>
            </a:r>
            <a:br>
              <a:rPr lang="de-DE" sz="1600" dirty="0">
                <a:solidFill>
                  <a:schemeClr val="bg1"/>
                </a:solidFill>
              </a:rPr>
            </a:br>
            <a:r>
              <a:rPr lang="de-DE" sz="1600" dirty="0">
                <a:solidFill>
                  <a:schemeClr val="bg1"/>
                </a:solidFill>
              </a:rPr>
              <a:t>Vertraulichkeit</a:t>
            </a:r>
          </a:p>
        </p:txBody>
      </p:sp>
      <p:sp>
        <p:nvSpPr>
          <p:cNvPr id="33" name="Raute 32">
            <a:extLst>
              <a:ext uri="{FF2B5EF4-FFF2-40B4-BE49-F238E27FC236}">
                <a16:creationId xmlns:a16="http://schemas.microsoft.com/office/drawing/2014/main" id="{D96E1EC6-B0C6-4F1E-BE71-43584AE64844}"/>
              </a:ext>
            </a:extLst>
          </p:cNvPr>
          <p:cNvSpPr/>
          <p:nvPr/>
        </p:nvSpPr>
        <p:spPr bwMode="auto">
          <a:xfrm>
            <a:off x="5688469" y="2818683"/>
            <a:ext cx="2118857" cy="2090889"/>
          </a:xfrm>
          <a:prstGeom prst="diamond">
            <a:avLst/>
          </a:prstGeom>
          <a:solidFill>
            <a:schemeClr val="accent2"/>
          </a:solidFill>
          <a:ln w="28575" cap="flat" cmpd="sng" algn="ctr">
            <a:solidFill>
              <a:schemeClr val="bg1"/>
            </a:solid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algn="ctr"/>
            <a:r>
              <a:rPr lang="de-DE" sz="1600" dirty="0">
                <a:solidFill>
                  <a:schemeClr val="bg1"/>
                </a:solidFill>
              </a:rPr>
              <a:t>Richtigkeit</a:t>
            </a:r>
            <a:endParaRPr lang="de-DE" sz="1600" dirty="0">
              <a:solidFill>
                <a:schemeClr val="bg1"/>
              </a:solidFill>
              <a:latin typeface="Tahoma"/>
            </a:endParaRPr>
          </a:p>
        </p:txBody>
      </p:sp>
    </p:spTree>
    <p:extLst>
      <p:ext uri="{BB962C8B-B14F-4D97-AF65-F5344CB8AC3E}">
        <p14:creationId xmlns:p14="http://schemas.microsoft.com/office/powerpoint/2010/main" val="1989444428"/>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itel 1"/>
          <p:cNvSpPr>
            <a:spLocks noGrp="1"/>
          </p:cNvSpPr>
          <p:nvPr>
            <p:ph type="title"/>
          </p:nvPr>
        </p:nvSpPr>
        <p:spPr>
          <a:xfrm>
            <a:off x="386323" y="125436"/>
            <a:ext cx="5988840" cy="803275"/>
          </a:xfrm>
        </p:spPr>
        <p:txBody>
          <a:bodyPr/>
          <a:lstStyle/>
          <a:p>
            <a:r>
              <a:rPr lang="de-DE" altLang="de-DE" dirty="0"/>
              <a:t>Welche Rechte haben betroffene Personen? </a:t>
            </a:r>
            <a:r>
              <a:rPr lang="de-DE" altLang="de-DE" sz="1600" dirty="0"/>
              <a:t>(1)</a:t>
            </a:r>
            <a:endParaRPr lang="de-DE" altLang="de-DE" dirty="0"/>
          </a:p>
        </p:txBody>
      </p:sp>
      <p:sp>
        <p:nvSpPr>
          <p:cNvPr id="30722" name="Textplatzhalter 4"/>
          <p:cNvSpPr>
            <a:spLocks noGrp="1"/>
          </p:cNvSpPr>
          <p:nvPr>
            <p:ph sz="quarter" idx="18"/>
          </p:nvPr>
        </p:nvSpPr>
        <p:spPr>
          <a:xfrm>
            <a:off x="385763" y="1379538"/>
            <a:ext cx="8352000" cy="393700"/>
          </a:xfrm>
        </p:spPr>
        <p:txBody>
          <a:bodyPr/>
          <a:lstStyle/>
          <a:p>
            <a:pPr marL="1587" lvl="1" indent="0" eaLnBrk="1" hangingPunct="1">
              <a:buNone/>
            </a:pPr>
            <a:r>
              <a:rPr lang="de-DE" altLang="de-DE" b="1">
                <a:solidFill>
                  <a:schemeClr val="accent1"/>
                </a:solidFill>
              </a:rPr>
              <a:t>Recht …</a:t>
            </a:r>
            <a:endParaRPr lang="de-DE" altLang="de-DE" sz="1200" b="1" dirty="0">
              <a:solidFill>
                <a:schemeClr val="accent1"/>
              </a:solidFill>
            </a:endParaRPr>
          </a:p>
        </p:txBody>
      </p:sp>
      <p:sp>
        <p:nvSpPr>
          <p:cNvPr id="5" name="Rounded Rectangle 101">
            <a:extLst>
              <a:ext uri="{FF2B5EF4-FFF2-40B4-BE49-F238E27FC236}">
                <a16:creationId xmlns:a16="http://schemas.microsoft.com/office/drawing/2014/main" id="{6F153201-AF2E-461D-B9CA-A012A6422264}"/>
              </a:ext>
            </a:extLst>
          </p:cNvPr>
          <p:cNvSpPr/>
          <p:nvPr/>
        </p:nvSpPr>
        <p:spPr>
          <a:xfrm>
            <a:off x="395287" y="1773238"/>
            <a:ext cx="6543897" cy="981896"/>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auf transparente Information und Kommunikation in präziser, transparenter, verständlicher und leicht zugänglicher Form in einer klaren und einfachen Sprache (Art. 12 Abs. 1 Satz 1 DSGVO)</a:t>
            </a:r>
          </a:p>
        </p:txBody>
      </p:sp>
      <p:sp>
        <p:nvSpPr>
          <p:cNvPr id="6" name="Rounded Rectangle 101">
            <a:extLst>
              <a:ext uri="{FF2B5EF4-FFF2-40B4-BE49-F238E27FC236}">
                <a16:creationId xmlns:a16="http://schemas.microsoft.com/office/drawing/2014/main" id="{6F153201-AF2E-461D-B9CA-A012A6422264}"/>
              </a:ext>
            </a:extLst>
          </p:cNvPr>
          <p:cNvSpPr/>
          <p:nvPr/>
        </p:nvSpPr>
        <p:spPr>
          <a:xfrm>
            <a:off x="395288" y="2947609"/>
            <a:ext cx="6543897" cy="1208192"/>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auf Auskunft darüber, welche Daten wie und wozu verarbeitet werden, woher sie stammen und wohin sie übermittelt, ebenso, sofern möglich, wie lange diese Daten voraussichtlich verarbeitet werden (Art. 15 Abs. 1 DSGVO) </a:t>
            </a:r>
          </a:p>
        </p:txBody>
      </p:sp>
      <p:sp>
        <p:nvSpPr>
          <p:cNvPr id="7" name="Rounded Rectangle 101">
            <a:extLst>
              <a:ext uri="{FF2B5EF4-FFF2-40B4-BE49-F238E27FC236}">
                <a16:creationId xmlns:a16="http://schemas.microsoft.com/office/drawing/2014/main" id="{6F153201-AF2E-461D-B9CA-A012A6422264}"/>
              </a:ext>
            </a:extLst>
          </p:cNvPr>
          <p:cNvSpPr/>
          <p:nvPr/>
        </p:nvSpPr>
        <p:spPr>
          <a:xfrm>
            <a:off x="395289" y="4348276"/>
            <a:ext cx="6543897" cy="504000"/>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auf Berichtigung falscher Daten (Art. 16 DSGVO)</a:t>
            </a:r>
          </a:p>
        </p:txBody>
      </p:sp>
      <p:sp>
        <p:nvSpPr>
          <p:cNvPr id="8" name="Rounded Rectangle 101">
            <a:extLst>
              <a:ext uri="{FF2B5EF4-FFF2-40B4-BE49-F238E27FC236}">
                <a16:creationId xmlns:a16="http://schemas.microsoft.com/office/drawing/2014/main" id="{6F153201-AF2E-461D-B9CA-A012A6422264}"/>
              </a:ext>
            </a:extLst>
          </p:cNvPr>
          <p:cNvSpPr/>
          <p:nvPr/>
        </p:nvSpPr>
        <p:spPr>
          <a:xfrm>
            <a:off x="395290" y="5044751"/>
            <a:ext cx="6543897" cy="504000"/>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auf Löschung = „Recht auf </a:t>
            </a:r>
            <a:r>
              <a:rPr lang="de-DE" sz="1600" dirty="0" err="1">
                <a:solidFill>
                  <a:schemeClr val="tx1"/>
                </a:solidFill>
              </a:rPr>
              <a:t>Vergessenwerden</a:t>
            </a:r>
            <a:r>
              <a:rPr lang="de-DE" sz="1600" dirty="0">
                <a:solidFill>
                  <a:schemeClr val="tx1"/>
                </a:solidFill>
              </a:rPr>
              <a:t>“ (Art. 17 DSGVO)</a:t>
            </a:r>
          </a:p>
        </p:txBody>
      </p:sp>
      <p:sp>
        <p:nvSpPr>
          <p:cNvPr id="9" name="Rounded Rectangle 101">
            <a:extLst>
              <a:ext uri="{FF2B5EF4-FFF2-40B4-BE49-F238E27FC236}">
                <a16:creationId xmlns:a16="http://schemas.microsoft.com/office/drawing/2014/main" id="{6F153201-AF2E-461D-B9CA-A012A6422264}"/>
              </a:ext>
            </a:extLst>
          </p:cNvPr>
          <p:cNvSpPr/>
          <p:nvPr/>
        </p:nvSpPr>
        <p:spPr>
          <a:xfrm>
            <a:off x="395291" y="5741225"/>
            <a:ext cx="6543897" cy="504000"/>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auf Einschränkung (Art. 18 DSGVO)</a:t>
            </a:r>
          </a:p>
        </p:txBody>
      </p:sp>
      <p:pic>
        <p:nvPicPr>
          <p:cNvPr id="10" name="Grafik 9">
            <a:extLst>
              <a:ext uri="{FF2B5EF4-FFF2-40B4-BE49-F238E27FC236}">
                <a16:creationId xmlns:a16="http://schemas.microsoft.com/office/drawing/2014/main" id="{6A44D3C7-7635-4432-8D28-E432131BE1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5132" r="24347"/>
          <a:stretch/>
        </p:blipFill>
        <p:spPr>
          <a:xfrm>
            <a:off x="7084463" y="1773238"/>
            <a:ext cx="2059537" cy="4472037"/>
          </a:xfrm>
          <a:prstGeom prst="rect">
            <a:avLst/>
          </a:prstGeom>
        </p:spPr>
      </p:pic>
      <p:sp>
        <p:nvSpPr>
          <p:cNvPr id="11" name="Textplatzhalter 3">
            <a:extLst>
              <a:ext uri="{FF2B5EF4-FFF2-40B4-BE49-F238E27FC236}">
                <a16:creationId xmlns:a16="http://schemas.microsoft.com/office/drawing/2014/main" id="{97E2EF25-AFDA-495D-9D99-D3AFBCAC8EA6}"/>
              </a:ext>
            </a:extLst>
          </p:cNvPr>
          <p:cNvSpPr txBox="1">
            <a:spLocks/>
          </p:cNvSpPr>
          <p:nvPr/>
        </p:nvSpPr>
        <p:spPr bwMode="auto">
          <a:xfrm>
            <a:off x="385763" y="6339621"/>
            <a:ext cx="83518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kern="0" dirty="0"/>
              <a:t>Bildquelle: </a:t>
            </a:r>
            <a:r>
              <a:rPr lang="de-DE" kern="0" dirty="0" err="1"/>
              <a:t>fotolia</a:t>
            </a:r>
            <a:r>
              <a:rPr lang="de-DE" kern="0" dirty="0"/>
              <a:t>, Urheber: </a:t>
            </a:r>
            <a:r>
              <a:rPr lang="de-DE" kern="0" dirty="0" err="1"/>
              <a:t>sk_design</a:t>
            </a:r>
            <a:r>
              <a:rPr lang="de-DE" kern="0" dirty="0"/>
              <a:t> </a:t>
            </a:r>
          </a:p>
        </p:txBody>
      </p:sp>
    </p:spTree>
    <p:extLst>
      <p:ext uri="{BB962C8B-B14F-4D97-AF65-F5344CB8AC3E}">
        <p14:creationId xmlns:p14="http://schemas.microsoft.com/office/powerpoint/2010/main" val="3618107951"/>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itel 1"/>
          <p:cNvSpPr>
            <a:spLocks noGrp="1"/>
          </p:cNvSpPr>
          <p:nvPr>
            <p:ph type="title"/>
          </p:nvPr>
        </p:nvSpPr>
        <p:spPr>
          <a:xfrm>
            <a:off x="386323" y="125436"/>
            <a:ext cx="6057206" cy="803275"/>
          </a:xfrm>
        </p:spPr>
        <p:txBody>
          <a:bodyPr/>
          <a:lstStyle/>
          <a:p>
            <a:r>
              <a:rPr lang="de-DE" altLang="de-DE" dirty="0"/>
              <a:t>Welche Rechte haben betroffene Personen? </a:t>
            </a:r>
            <a:r>
              <a:rPr lang="de-DE" altLang="de-DE" sz="1600" dirty="0"/>
              <a:t>(2)</a:t>
            </a:r>
            <a:endParaRPr lang="de-DE" altLang="de-DE" dirty="0"/>
          </a:p>
        </p:txBody>
      </p:sp>
      <p:sp>
        <p:nvSpPr>
          <p:cNvPr id="6" name="Rounded Rectangle 101">
            <a:extLst>
              <a:ext uri="{FF2B5EF4-FFF2-40B4-BE49-F238E27FC236}">
                <a16:creationId xmlns:a16="http://schemas.microsoft.com/office/drawing/2014/main" id="{6F153201-AF2E-461D-B9CA-A012A6422264}"/>
              </a:ext>
            </a:extLst>
          </p:cNvPr>
          <p:cNvSpPr/>
          <p:nvPr/>
        </p:nvSpPr>
        <p:spPr>
          <a:xfrm>
            <a:off x="395287" y="1773238"/>
            <a:ext cx="6543897" cy="504000"/>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auf Widerspruch gegen die Verarbeitung (Art. 21 DSGVO)</a:t>
            </a:r>
          </a:p>
        </p:txBody>
      </p:sp>
      <p:sp>
        <p:nvSpPr>
          <p:cNvPr id="7" name="Rounded Rectangle 101">
            <a:extLst>
              <a:ext uri="{FF2B5EF4-FFF2-40B4-BE49-F238E27FC236}">
                <a16:creationId xmlns:a16="http://schemas.microsoft.com/office/drawing/2014/main" id="{6F153201-AF2E-461D-B9CA-A012A6422264}"/>
              </a:ext>
            </a:extLst>
          </p:cNvPr>
          <p:cNvSpPr/>
          <p:nvPr/>
        </p:nvSpPr>
        <p:spPr>
          <a:xfrm>
            <a:off x="395288" y="2445187"/>
            <a:ext cx="6543897" cy="1208192"/>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auf Datenübertragbarkeit aller Daten, die die betroffene Person dem Verantwortlichen zur Verfügung gestellt hat, in einem strukturierten, gängigen und maschinenlesbaren Format (Art. 20 DSGVO)</a:t>
            </a:r>
          </a:p>
        </p:txBody>
      </p:sp>
      <p:sp>
        <p:nvSpPr>
          <p:cNvPr id="8" name="Rounded Rectangle 101">
            <a:extLst>
              <a:ext uri="{FF2B5EF4-FFF2-40B4-BE49-F238E27FC236}">
                <a16:creationId xmlns:a16="http://schemas.microsoft.com/office/drawing/2014/main" id="{6F153201-AF2E-461D-B9CA-A012A6422264}"/>
              </a:ext>
            </a:extLst>
          </p:cNvPr>
          <p:cNvSpPr/>
          <p:nvPr/>
        </p:nvSpPr>
        <p:spPr>
          <a:xfrm>
            <a:off x="395289" y="3821328"/>
            <a:ext cx="6543897" cy="792000"/>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auf nicht ausschließlich automatisierte Entscheidungen </a:t>
            </a:r>
            <a:br>
              <a:rPr lang="de-DE" sz="1600" dirty="0">
                <a:solidFill>
                  <a:schemeClr val="tx1"/>
                </a:solidFill>
              </a:rPr>
            </a:br>
            <a:r>
              <a:rPr lang="de-DE" sz="1600" dirty="0">
                <a:solidFill>
                  <a:schemeClr val="tx1"/>
                </a:solidFill>
              </a:rPr>
              <a:t>(Art. 22 DSGVO)</a:t>
            </a:r>
          </a:p>
        </p:txBody>
      </p:sp>
      <p:sp>
        <p:nvSpPr>
          <p:cNvPr id="9" name="Rounded Rectangle 101">
            <a:extLst>
              <a:ext uri="{FF2B5EF4-FFF2-40B4-BE49-F238E27FC236}">
                <a16:creationId xmlns:a16="http://schemas.microsoft.com/office/drawing/2014/main" id="{6F153201-AF2E-461D-B9CA-A012A6422264}"/>
              </a:ext>
            </a:extLst>
          </p:cNvPr>
          <p:cNvSpPr/>
          <p:nvPr/>
        </p:nvSpPr>
        <p:spPr>
          <a:xfrm>
            <a:off x="395290" y="4781277"/>
            <a:ext cx="6543897" cy="504000"/>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auf Beschwerde bei einer Aufsichtsbehörde (Art. 77 Abs. 1 DSGVO)</a:t>
            </a:r>
          </a:p>
        </p:txBody>
      </p:sp>
      <p:sp>
        <p:nvSpPr>
          <p:cNvPr id="10" name="Rounded Rectangle 101">
            <a:extLst>
              <a:ext uri="{FF2B5EF4-FFF2-40B4-BE49-F238E27FC236}">
                <a16:creationId xmlns:a16="http://schemas.microsoft.com/office/drawing/2014/main" id="{6F153201-AF2E-461D-B9CA-A012A6422264}"/>
              </a:ext>
            </a:extLst>
          </p:cNvPr>
          <p:cNvSpPr/>
          <p:nvPr/>
        </p:nvSpPr>
        <p:spPr>
          <a:xfrm>
            <a:off x="395291" y="5453225"/>
            <a:ext cx="6543897" cy="792000"/>
          </a:xfrm>
          <a:prstGeom prst="rect">
            <a:avLst/>
          </a:prstGeom>
          <a:solidFill>
            <a:schemeClr val="bg2"/>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marL="265113" indent="-265113"/>
            <a:r>
              <a:rPr lang="de-DE" sz="1600" dirty="0">
                <a:solidFill>
                  <a:schemeClr val="tx1"/>
                </a:solidFill>
              </a:rPr>
              <a:t>… 	den Datenschutzbeauftragten zu konsultieren </a:t>
            </a:r>
            <a:br>
              <a:rPr lang="de-DE" sz="1600" dirty="0">
                <a:solidFill>
                  <a:schemeClr val="tx1"/>
                </a:solidFill>
              </a:rPr>
            </a:br>
            <a:r>
              <a:rPr lang="de-DE" sz="1600" dirty="0">
                <a:solidFill>
                  <a:schemeClr val="tx1"/>
                </a:solidFill>
              </a:rPr>
              <a:t>(Art. 38 Abs. 4 DSGVO)</a:t>
            </a:r>
          </a:p>
        </p:txBody>
      </p:sp>
      <p:sp>
        <p:nvSpPr>
          <p:cNvPr id="11" name="Textplatzhalter 4"/>
          <p:cNvSpPr>
            <a:spLocks noGrp="1"/>
          </p:cNvSpPr>
          <p:nvPr>
            <p:ph sz="quarter" idx="18"/>
          </p:nvPr>
        </p:nvSpPr>
        <p:spPr>
          <a:xfrm>
            <a:off x="385763" y="1379538"/>
            <a:ext cx="8352000" cy="393700"/>
          </a:xfrm>
        </p:spPr>
        <p:txBody>
          <a:bodyPr/>
          <a:lstStyle/>
          <a:p>
            <a:pPr marL="1587" lvl="1" indent="0" eaLnBrk="1" hangingPunct="1">
              <a:buNone/>
            </a:pPr>
            <a:r>
              <a:rPr lang="de-DE" altLang="de-DE" b="1" dirty="0">
                <a:solidFill>
                  <a:schemeClr val="accent1"/>
                </a:solidFill>
              </a:rPr>
              <a:t>Recht …</a:t>
            </a:r>
            <a:endParaRPr lang="de-DE" altLang="de-DE" sz="1200" b="1" dirty="0">
              <a:solidFill>
                <a:schemeClr val="accent1"/>
              </a:solidFill>
            </a:endParaRPr>
          </a:p>
        </p:txBody>
      </p:sp>
      <p:pic>
        <p:nvPicPr>
          <p:cNvPr id="12" name="Grafik 11">
            <a:extLst>
              <a:ext uri="{FF2B5EF4-FFF2-40B4-BE49-F238E27FC236}">
                <a16:creationId xmlns:a16="http://schemas.microsoft.com/office/drawing/2014/main" id="{DF2198D3-8E93-45A9-A443-D86F3782CC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5132" r="24347"/>
          <a:stretch/>
        </p:blipFill>
        <p:spPr>
          <a:xfrm>
            <a:off x="7084463" y="1773238"/>
            <a:ext cx="2059537" cy="4472037"/>
          </a:xfrm>
          <a:prstGeom prst="rect">
            <a:avLst/>
          </a:prstGeom>
        </p:spPr>
      </p:pic>
      <p:sp>
        <p:nvSpPr>
          <p:cNvPr id="13" name="Textplatzhalter 3">
            <a:extLst>
              <a:ext uri="{FF2B5EF4-FFF2-40B4-BE49-F238E27FC236}">
                <a16:creationId xmlns:a16="http://schemas.microsoft.com/office/drawing/2014/main" id="{53C2E945-FEE5-4895-8EA0-114B95300E2F}"/>
              </a:ext>
            </a:extLst>
          </p:cNvPr>
          <p:cNvSpPr txBox="1">
            <a:spLocks/>
          </p:cNvSpPr>
          <p:nvPr/>
        </p:nvSpPr>
        <p:spPr bwMode="auto">
          <a:xfrm>
            <a:off x="385763" y="6339621"/>
            <a:ext cx="83518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kern="0" dirty="0"/>
              <a:t>Bildquelle: </a:t>
            </a:r>
            <a:r>
              <a:rPr lang="de-DE" kern="0" dirty="0" err="1"/>
              <a:t>fotolia</a:t>
            </a:r>
            <a:r>
              <a:rPr lang="de-DE" kern="0" dirty="0"/>
              <a:t>, Urheber: </a:t>
            </a:r>
            <a:r>
              <a:rPr lang="de-DE" kern="0" dirty="0" err="1"/>
              <a:t>sk_design</a:t>
            </a:r>
            <a:r>
              <a:rPr lang="de-DE" kern="0" dirty="0"/>
              <a:t> </a:t>
            </a:r>
          </a:p>
        </p:txBody>
      </p:sp>
    </p:spTree>
    <p:extLst>
      <p:ext uri="{BB962C8B-B14F-4D97-AF65-F5344CB8AC3E}">
        <p14:creationId xmlns:p14="http://schemas.microsoft.com/office/powerpoint/2010/main" val="3132336384"/>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bwMode="auto">
          <a:xfrm>
            <a:off x="395288" y="1782868"/>
            <a:ext cx="8345473" cy="1380160"/>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a:lnSpc>
                <a:spcPct val="110000"/>
              </a:lnSpc>
            </a:pPr>
            <a:r>
              <a:rPr lang="de-DE" sz="1600" dirty="0">
                <a:latin typeface="Tahoma"/>
              </a:rPr>
              <a:t>Bei der Erhebung personenbezogener Daten muss der Verantwortliche die betroffene Person innerhalb eines Monats umfangreich über die Erhebung informieren. (Art. 13 + 14 DSGVO) </a:t>
            </a:r>
          </a:p>
        </p:txBody>
      </p:sp>
      <p:sp>
        <p:nvSpPr>
          <p:cNvPr id="30724" name="Titel 1"/>
          <p:cNvSpPr>
            <a:spLocks noGrp="1"/>
          </p:cNvSpPr>
          <p:nvPr>
            <p:ph type="title"/>
          </p:nvPr>
        </p:nvSpPr>
        <p:spPr/>
        <p:txBody>
          <a:bodyPr/>
          <a:lstStyle/>
          <a:p>
            <a:r>
              <a:rPr lang="de-DE" altLang="de-DE"/>
              <a:t>Welche Pflichten hat der Verantwortliche? (1)</a:t>
            </a:r>
            <a:endParaRPr lang="de-DE" altLang="de-DE" dirty="0"/>
          </a:p>
        </p:txBody>
      </p:sp>
      <p:sp>
        <p:nvSpPr>
          <p:cNvPr id="2" name="Rechteck 1"/>
          <p:cNvSpPr/>
          <p:nvPr/>
        </p:nvSpPr>
        <p:spPr bwMode="auto">
          <a:xfrm>
            <a:off x="395287" y="1389168"/>
            <a:ext cx="4085273" cy="393700"/>
          </a:xfrm>
          <a:prstGeom prst="rect">
            <a:avLst/>
          </a:prstGeom>
          <a:noFill/>
          <a:ln w="9525" cap="flat" cmpd="sng" algn="ctr">
            <a:noFill/>
            <a:prstDash val="solid"/>
            <a:round/>
            <a:headEnd type="none" w="med" len="med"/>
            <a:tailEnd type="none" w="med" len="med"/>
          </a:ln>
          <a:effectLst/>
        </p:spPr>
        <p:txBody>
          <a:bodyPr vert="horz" wrap="square" lIns="0" tIns="72000" rIns="0" bIns="72000" numCol="1" rtlCol="0" anchor="t" anchorCtr="0" compatLnSpc="1">
            <a:prstTxWarp prst="textNoShape">
              <a:avLst/>
            </a:prstTxWarp>
          </a:bodyPr>
          <a:lstStyle/>
          <a:p>
            <a:r>
              <a:rPr lang="de-DE" sz="1600" b="1" dirty="0">
                <a:solidFill>
                  <a:schemeClr val="accent1"/>
                </a:solidFill>
                <a:latin typeface="Tahoma"/>
              </a:rPr>
              <a:t>Informationspflichten </a:t>
            </a:r>
          </a:p>
        </p:txBody>
      </p:sp>
      <p:sp>
        <p:nvSpPr>
          <p:cNvPr id="5" name="Rechteck 4"/>
          <p:cNvSpPr/>
          <p:nvPr/>
        </p:nvSpPr>
        <p:spPr bwMode="auto">
          <a:xfrm>
            <a:off x="395287" y="3691783"/>
            <a:ext cx="3589973" cy="456787"/>
          </a:xfrm>
          <a:prstGeom prst="rect">
            <a:avLst/>
          </a:prstGeom>
          <a:noFill/>
          <a:ln w="9525" cap="flat" cmpd="sng" algn="ctr">
            <a:noFill/>
            <a:prstDash val="solid"/>
            <a:round/>
            <a:headEnd type="none" w="med" len="med"/>
            <a:tailEnd type="none" w="med" len="med"/>
          </a:ln>
          <a:effectLst/>
        </p:spPr>
        <p:txBody>
          <a:bodyPr vert="horz" wrap="square" lIns="0" tIns="72000" rIns="0" bIns="72000" numCol="1" rtlCol="0" anchor="t" anchorCtr="0" compatLnSpc="1">
            <a:prstTxWarp prst="textNoShape">
              <a:avLst/>
            </a:prstTxWarp>
          </a:bodyPr>
          <a:lstStyle/>
          <a:p>
            <a:r>
              <a:rPr lang="de-DE" sz="1600" b="1" dirty="0">
                <a:solidFill>
                  <a:schemeClr val="accent1"/>
                </a:solidFill>
                <a:latin typeface="Tahoma"/>
              </a:rPr>
              <a:t>Dokumentationspflichten</a:t>
            </a:r>
          </a:p>
        </p:txBody>
      </p:sp>
      <p:sp>
        <p:nvSpPr>
          <p:cNvPr id="7" name="Rechteck 6"/>
          <p:cNvSpPr/>
          <p:nvPr/>
        </p:nvSpPr>
        <p:spPr bwMode="auto">
          <a:xfrm>
            <a:off x="395288" y="4148570"/>
            <a:ext cx="8345473" cy="1801379"/>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285750" indent="-285750">
              <a:lnSpc>
                <a:spcPct val="110000"/>
              </a:lnSpc>
              <a:spcBef>
                <a:spcPts val="600"/>
              </a:spcBef>
              <a:buClr>
                <a:schemeClr val="accent1"/>
              </a:buClr>
              <a:buFont typeface="Wingdings" panose="05000000000000000000" pitchFamily="2" charset="2"/>
              <a:buChar char="§"/>
            </a:pPr>
            <a:r>
              <a:rPr lang="de-DE" sz="1600" dirty="0">
                <a:latin typeface="Tahoma"/>
              </a:rPr>
              <a:t>Im Verzeichnis von Verarbeitungstätigkeiten (Art. 30 Abs. 1 DSGVO) dokumentiert der Verantwortliche alle Verarbeitungstätigkeiten, in welchen personenbezogene Daten verarbeitet werden.</a:t>
            </a:r>
          </a:p>
          <a:p>
            <a:pPr marL="285750" indent="-285750">
              <a:lnSpc>
                <a:spcPct val="110000"/>
              </a:lnSpc>
              <a:spcBef>
                <a:spcPts val="600"/>
              </a:spcBef>
              <a:buClr>
                <a:schemeClr val="accent1"/>
              </a:buClr>
              <a:buFont typeface="Wingdings" panose="05000000000000000000" pitchFamily="2" charset="2"/>
              <a:buChar char="§"/>
            </a:pPr>
            <a:r>
              <a:rPr lang="de-DE" sz="1600" dirty="0">
                <a:latin typeface="Tahoma"/>
              </a:rPr>
              <a:t>Nachweis der ergriffenen technisch organisatorischen Maßnahmen gem. Art. 24 Abs. 1 und Art. 32 DSGVO</a:t>
            </a:r>
          </a:p>
        </p:txBody>
      </p:sp>
    </p:spTree>
    <p:extLst>
      <p:ext uri="{BB962C8B-B14F-4D97-AF65-F5344CB8AC3E}">
        <p14:creationId xmlns:p14="http://schemas.microsoft.com/office/powerpoint/2010/main" val="3808423283"/>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itel 1"/>
          <p:cNvSpPr>
            <a:spLocks noGrp="1"/>
          </p:cNvSpPr>
          <p:nvPr>
            <p:ph type="title"/>
          </p:nvPr>
        </p:nvSpPr>
        <p:spPr/>
        <p:txBody>
          <a:bodyPr/>
          <a:lstStyle/>
          <a:p>
            <a:r>
              <a:rPr lang="de-DE" altLang="de-DE"/>
              <a:t>Welche Pflichten hat der Verantwortliche? (2)</a:t>
            </a:r>
            <a:endParaRPr lang="de-DE" altLang="de-DE" dirty="0"/>
          </a:p>
        </p:txBody>
      </p:sp>
      <p:sp>
        <p:nvSpPr>
          <p:cNvPr id="5" name="Rechteck 4"/>
          <p:cNvSpPr/>
          <p:nvPr/>
        </p:nvSpPr>
        <p:spPr bwMode="auto">
          <a:xfrm>
            <a:off x="395287" y="1782867"/>
            <a:ext cx="8351837" cy="3657429"/>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285750" indent="-285750">
              <a:lnSpc>
                <a:spcPct val="110000"/>
              </a:lnSpc>
              <a:spcBef>
                <a:spcPts val="600"/>
              </a:spcBef>
              <a:buClr>
                <a:schemeClr val="accent1"/>
              </a:buClr>
              <a:buFont typeface="Wingdings" panose="05000000000000000000" pitchFamily="2" charset="2"/>
              <a:buChar char="§"/>
            </a:pPr>
            <a:r>
              <a:rPr lang="de-DE" sz="1600" dirty="0">
                <a:latin typeface="Tahoma"/>
              </a:rPr>
              <a:t>Nachweis der Datenschutz-Folgenabschätzung (DSFA) für die Verarbeitungen (Art. 35 DSGVO)</a:t>
            </a:r>
          </a:p>
          <a:p>
            <a:pPr marL="285750" indent="-285750">
              <a:lnSpc>
                <a:spcPct val="110000"/>
              </a:lnSpc>
              <a:spcBef>
                <a:spcPts val="600"/>
              </a:spcBef>
              <a:buClr>
                <a:schemeClr val="accent1"/>
              </a:buClr>
              <a:buFont typeface="Wingdings" panose="05000000000000000000" pitchFamily="2" charset="2"/>
              <a:buChar char="§"/>
            </a:pPr>
            <a:endParaRPr lang="de-DE" sz="1600" dirty="0">
              <a:latin typeface="Tahoma"/>
            </a:endParaRPr>
          </a:p>
          <a:p>
            <a:pPr marL="285750" indent="-285750">
              <a:lnSpc>
                <a:spcPct val="110000"/>
              </a:lnSpc>
              <a:spcBef>
                <a:spcPts val="600"/>
              </a:spcBef>
              <a:buClr>
                <a:schemeClr val="accent1"/>
              </a:buClr>
              <a:buFont typeface="Wingdings" panose="05000000000000000000" pitchFamily="2" charset="2"/>
              <a:buChar char="§"/>
            </a:pPr>
            <a:r>
              <a:rPr lang="de-DE" sz="1600" dirty="0">
                <a:latin typeface="Tahoma"/>
              </a:rPr>
              <a:t>Sinnvollerweise Nachweis, dass Mitarbeiter über die Verarbeitung personenbezogener Daten informiert wurden (Verpflichtungserklärung, Datenschutz-Schulungsnachweise) (abgeleitet aus Art. 29 DSGVO)</a:t>
            </a:r>
          </a:p>
          <a:p>
            <a:pPr marL="285750" indent="-285750">
              <a:lnSpc>
                <a:spcPct val="110000"/>
              </a:lnSpc>
              <a:spcBef>
                <a:spcPts val="600"/>
              </a:spcBef>
              <a:buClr>
                <a:schemeClr val="accent1"/>
              </a:buClr>
              <a:buFont typeface="Wingdings" panose="05000000000000000000" pitchFamily="2" charset="2"/>
              <a:buChar char="§"/>
            </a:pPr>
            <a:endParaRPr lang="de-DE" sz="1600" dirty="0">
              <a:latin typeface="Tahoma"/>
            </a:endParaRPr>
          </a:p>
          <a:p>
            <a:pPr marL="285750" indent="-285750">
              <a:lnSpc>
                <a:spcPct val="110000"/>
              </a:lnSpc>
              <a:spcBef>
                <a:spcPts val="600"/>
              </a:spcBef>
              <a:buClr>
                <a:schemeClr val="accent1"/>
              </a:buClr>
              <a:buFont typeface="Wingdings" panose="05000000000000000000" pitchFamily="2" charset="2"/>
              <a:buChar char="§"/>
            </a:pPr>
            <a:r>
              <a:rPr lang="de-DE" sz="1600" dirty="0">
                <a:latin typeface="Tahoma"/>
              </a:rPr>
              <a:t>Alle Verletzungen des Schutzes personenbezogener Daten, einschließlich aller im Zusammenhang mit der Verletzung des Schutzes personenbezogener Daten stehenden Fakten, von deren Auswirkungen für die betroffenen Personen und der ergriffenen Abhilfemaßnahmen (Art. 33 DSGVO)</a:t>
            </a:r>
          </a:p>
        </p:txBody>
      </p:sp>
      <p:sp>
        <p:nvSpPr>
          <p:cNvPr id="7" name="Rechteck 6"/>
          <p:cNvSpPr/>
          <p:nvPr/>
        </p:nvSpPr>
        <p:spPr bwMode="auto">
          <a:xfrm>
            <a:off x="395287" y="1382341"/>
            <a:ext cx="4801553" cy="1048439"/>
          </a:xfrm>
          <a:prstGeom prst="rect">
            <a:avLst/>
          </a:prstGeom>
          <a:noFill/>
          <a:ln w="9525" cap="flat" cmpd="sng" algn="ctr">
            <a:noFill/>
            <a:prstDash val="solid"/>
            <a:round/>
            <a:headEnd type="none" w="med" len="med"/>
            <a:tailEnd type="none" w="med" len="med"/>
          </a:ln>
          <a:effectLst/>
        </p:spPr>
        <p:txBody>
          <a:bodyPr vert="horz" wrap="square" lIns="0" tIns="72000" rIns="0" bIns="72000" numCol="1" rtlCol="0" anchor="t" anchorCtr="0" compatLnSpc="1">
            <a:prstTxWarp prst="textNoShape">
              <a:avLst/>
            </a:prstTxWarp>
          </a:bodyPr>
          <a:lstStyle/>
          <a:p>
            <a:r>
              <a:rPr lang="de-DE" sz="1600" b="1" dirty="0">
                <a:solidFill>
                  <a:schemeClr val="accent1"/>
                </a:solidFill>
                <a:latin typeface="Tahoma"/>
              </a:rPr>
              <a:t>Weitere Dokumentationspflichten</a:t>
            </a:r>
          </a:p>
        </p:txBody>
      </p:sp>
    </p:spTree>
    <p:extLst>
      <p:ext uri="{BB962C8B-B14F-4D97-AF65-F5344CB8AC3E}">
        <p14:creationId xmlns:p14="http://schemas.microsoft.com/office/powerpoint/2010/main" val="666990255"/>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tLang="de-DE"/>
              <a:t>Welche Pflichten hat der Verantwortliche? (3)</a:t>
            </a:r>
            <a:endParaRPr lang="de-DE" dirty="0"/>
          </a:p>
        </p:txBody>
      </p:sp>
      <p:sp>
        <p:nvSpPr>
          <p:cNvPr id="7" name="Rechteck 6"/>
          <p:cNvSpPr/>
          <p:nvPr/>
        </p:nvSpPr>
        <p:spPr bwMode="auto">
          <a:xfrm>
            <a:off x="395287" y="1380223"/>
            <a:ext cx="7819073" cy="334277"/>
          </a:xfrm>
          <a:prstGeom prst="rect">
            <a:avLst/>
          </a:prstGeom>
          <a:noFill/>
          <a:ln w="9525" cap="flat" cmpd="sng" algn="ctr">
            <a:noFill/>
            <a:prstDash val="solid"/>
            <a:round/>
            <a:headEnd type="none" w="med" len="med"/>
            <a:tailEnd type="none" w="med" len="med"/>
          </a:ln>
          <a:effectLst/>
        </p:spPr>
        <p:txBody>
          <a:bodyPr vert="horz" wrap="square" lIns="0" tIns="72000" rIns="0" bIns="72000" numCol="1" rtlCol="0" anchor="t" anchorCtr="0" compatLnSpc="1">
            <a:prstTxWarp prst="textNoShape">
              <a:avLst/>
            </a:prstTxWarp>
          </a:bodyPr>
          <a:lstStyle/>
          <a:p>
            <a:r>
              <a:rPr lang="de-DE" sz="1600" b="1" dirty="0">
                <a:solidFill>
                  <a:schemeClr val="accent1"/>
                </a:solidFill>
                <a:latin typeface="Tahoma"/>
              </a:rPr>
              <a:t>Benennung eines Datenschutzbeauftragten gem. Art. 37 DSGVO</a:t>
            </a:r>
          </a:p>
        </p:txBody>
      </p:sp>
      <p:sp>
        <p:nvSpPr>
          <p:cNvPr id="8" name="Rechteck 7"/>
          <p:cNvSpPr/>
          <p:nvPr/>
        </p:nvSpPr>
        <p:spPr bwMode="auto">
          <a:xfrm>
            <a:off x="395288" y="1773238"/>
            <a:ext cx="8345473" cy="3508063"/>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285750" indent="-285750">
              <a:spcBef>
                <a:spcPts val="600"/>
              </a:spcBef>
              <a:buClr>
                <a:schemeClr val="accent1"/>
              </a:buClr>
              <a:buFont typeface="Wingdings" panose="05000000000000000000" pitchFamily="2" charset="2"/>
              <a:buChar char="§"/>
            </a:pPr>
            <a:r>
              <a:rPr lang="de-DE" sz="1600" dirty="0">
                <a:latin typeface="Tahoma"/>
              </a:rPr>
              <a:t>Gilt für Behörden oder öffentlichen Stellen und bei risikobehafteten Kerntätigkeiten des Verantwortlichen.</a:t>
            </a:r>
          </a:p>
          <a:p>
            <a:pPr marL="285750" indent="-285750">
              <a:spcBef>
                <a:spcPts val="1800"/>
              </a:spcBef>
              <a:buClr>
                <a:schemeClr val="accent1"/>
              </a:buClr>
              <a:buFont typeface="Wingdings" panose="05000000000000000000" pitchFamily="2" charset="2"/>
              <a:buChar char="§"/>
            </a:pPr>
            <a:r>
              <a:rPr lang="de-DE" sz="1600" dirty="0">
                <a:latin typeface="Tahoma"/>
              </a:rPr>
              <a:t>Gilt auch, wenn die Mitgliedsstaaten gem. Art. 37 Abs. 4 Satz 1 Halbsatz 2 DSGVO weitere Pflichten zur Benennung festlegen, wie in § 38 BDSG:</a:t>
            </a:r>
          </a:p>
          <a:p>
            <a:pPr marL="538163" lvl="1" indent="-273050">
              <a:spcBef>
                <a:spcPts val="600"/>
              </a:spcBef>
              <a:buClr>
                <a:schemeClr val="accent1"/>
              </a:buClr>
              <a:buFont typeface="Symbol" panose="05050102010706020507" pitchFamily="18" charset="2"/>
              <a:buChar char="-"/>
            </a:pPr>
            <a:r>
              <a:rPr lang="de-DE" sz="1600" dirty="0">
                <a:latin typeface="Tahoma"/>
              </a:rPr>
              <a:t>min. 10 Personen mit der regelmäßigen automatisierten Verarbeitung personenbezogener Daten betraut sind, oder</a:t>
            </a:r>
          </a:p>
          <a:p>
            <a:pPr marL="538163" lvl="1" indent="-273050">
              <a:spcBef>
                <a:spcPts val="600"/>
              </a:spcBef>
              <a:buClr>
                <a:schemeClr val="accent1"/>
              </a:buClr>
              <a:buFont typeface="Symbol" panose="05050102010706020507" pitchFamily="18" charset="2"/>
              <a:buChar char="-"/>
            </a:pPr>
            <a:r>
              <a:rPr lang="de-DE" sz="1600" dirty="0">
                <a:latin typeface="Tahoma"/>
              </a:rPr>
              <a:t>Verarbeitungen erfolgen, die der Datenschutz-Folgenabschätzung nach Art. 35 DSGVO unterliegen, oder </a:t>
            </a:r>
          </a:p>
          <a:p>
            <a:pPr marL="538163" lvl="1" indent="-273050">
              <a:spcBef>
                <a:spcPts val="600"/>
              </a:spcBef>
              <a:buClr>
                <a:schemeClr val="accent1"/>
              </a:buClr>
              <a:buFont typeface="Symbol" panose="05050102010706020507" pitchFamily="18" charset="2"/>
              <a:buChar char="-"/>
            </a:pPr>
            <a:r>
              <a:rPr lang="de-DE" sz="1600" dirty="0">
                <a:latin typeface="Tahoma"/>
              </a:rPr>
              <a:t>personenbezogene Daten geschäftsmäßig zum Zweck der Übermittlung, der anonymisierten Übermittlung oder für Zwecke der Markt- oder Meinungsforschung verarbeitet werden. </a:t>
            </a:r>
          </a:p>
        </p:txBody>
      </p:sp>
      <p:sp>
        <p:nvSpPr>
          <p:cNvPr id="9" name="Rechteck 8"/>
          <p:cNvSpPr/>
          <p:nvPr/>
        </p:nvSpPr>
        <p:spPr bwMode="auto">
          <a:xfrm>
            <a:off x="395288" y="5494947"/>
            <a:ext cx="8351837" cy="750278"/>
          </a:xfrm>
          <a:prstGeom prst="rect">
            <a:avLst/>
          </a:prstGeom>
          <a:solidFill>
            <a:schemeClr val="accent1"/>
          </a:solidFill>
          <a:ln w="9525" cap="flat" cmpd="sng" algn="ctr">
            <a:noFill/>
            <a:prstDash val="solid"/>
            <a:round/>
            <a:headEnd type="none" w="med" len="med"/>
            <a:tailEnd type="none" w="med" len="med"/>
          </a:ln>
          <a:effectLst/>
        </p:spPr>
        <p:txBody>
          <a:bodyPr vert="horz" wrap="square" lIns="180000" tIns="72000" rIns="72000" bIns="72000" numCol="1" rtlCol="0" anchor="ctr" anchorCtr="0" compatLnSpc="1">
            <a:prstTxWarp prst="textNoShape">
              <a:avLst/>
            </a:prstTxWarp>
          </a:bodyPr>
          <a:lstStyle/>
          <a:p>
            <a:r>
              <a:rPr lang="de-DE" sz="1600" dirty="0">
                <a:solidFill>
                  <a:srgbClr val="FFFFFF"/>
                </a:solidFill>
                <a:latin typeface="Tahoma"/>
              </a:rPr>
              <a:t>Die Kontaktdaten des Datenschutzbeauftragter werden vom Verantwortlichen veröffentlicht und der Aufsichtsbehörde mitgeteilt.</a:t>
            </a:r>
          </a:p>
        </p:txBody>
      </p:sp>
    </p:spTree>
    <p:extLst>
      <p:ext uri="{BB962C8B-B14F-4D97-AF65-F5344CB8AC3E}">
        <p14:creationId xmlns:p14="http://schemas.microsoft.com/office/powerpoint/2010/main" val="664430695"/>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ist eine Datenschutz-Folgen-abschätzung? </a:t>
            </a:r>
            <a:r>
              <a:rPr lang="de-DE" b="0" dirty="0"/>
              <a:t>(</a:t>
            </a:r>
            <a:r>
              <a:rPr lang="de-DE" sz="1800" b="0" dirty="0" err="1"/>
              <a:t>data</a:t>
            </a:r>
            <a:r>
              <a:rPr lang="de-DE" sz="1800" b="0" dirty="0"/>
              <a:t> </a:t>
            </a:r>
            <a:r>
              <a:rPr lang="de-DE" sz="1800" b="0" dirty="0" err="1"/>
              <a:t>protection</a:t>
            </a:r>
            <a:r>
              <a:rPr lang="de-DE" sz="1800" b="0" dirty="0"/>
              <a:t> </a:t>
            </a:r>
            <a:r>
              <a:rPr lang="de-DE" sz="1800" b="0" dirty="0" err="1"/>
              <a:t>impact</a:t>
            </a:r>
            <a:r>
              <a:rPr lang="de-DE" sz="1800" b="0" dirty="0"/>
              <a:t> </a:t>
            </a:r>
            <a:r>
              <a:rPr lang="de-DE" sz="1800" b="0" dirty="0" err="1"/>
              <a:t>assessment</a:t>
            </a:r>
            <a:r>
              <a:rPr lang="de-DE" sz="1800" b="0" dirty="0"/>
              <a:t>)</a:t>
            </a:r>
            <a:endParaRPr lang="de-DE" b="0" dirty="0"/>
          </a:p>
        </p:txBody>
      </p:sp>
      <p:sp>
        <p:nvSpPr>
          <p:cNvPr id="5" name="Rechteck 4"/>
          <p:cNvSpPr/>
          <p:nvPr/>
        </p:nvSpPr>
        <p:spPr bwMode="auto">
          <a:xfrm>
            <a:off x="395288" y="1828800"/>
            <a:ext cx="2664000" cy="3093578"/>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0" rIns="72000" bIns="72000" numCol="1" rtlCol="0" anchor="t" anchorCtr="0" compatLnSpc="1">
            <a:prstTxWarp prst="textNoShape">
              <a:avLst/>
            </a:prstTxWarp>
          </a:bodyPr>
          <a:lstStyle/>
          <a:p>
            <a:r>
              <a:rPr lang="de-DE" sz="1600" dirty="0">
                <a:latin typeface="Tahoma"/>
              </a:rPr>
              <a:t>Birgt die Verarbeitung ein hohes Risiko für die Rechte und Freiheiten natürlicher Personen, muss der Verantwortliche eine Daten-schutz-Folgenabschätzung gem. Art. 35 DSGVO durchführen. </a:t>
            </a:r>
          </a:p>
        </p:txBody>
      </p:sp>
      <p:sp>
        <p:nvSpPr>
          <p:cNvPr id="6" name="Rechteck 5"/>
          <p:cNvSpPr/>
          <p:nvPr/>
        </p:nvSpPr>
        <p:spPr bwMode="auto">
          <a:xfrm>
            <a:off x="3239207" y="1828800"/>
            <a:ext cx="2664000" cy="3093578"/>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0" rIns="72000" bIns="72000" numCol="1" rtlCol="0" anchor="t" anchorCtr="0" compatLnSpc="1">
            <a:prstTxWarp prst="textNoShape">
              <a:avLst/>
            </a:prstTxWarp>
          </a:bodyPr>
          <a:lstStyle/>
          <a:p>
            <a:r>
              <a:rPr lang="de-DE" sz="1600" dirty="0">
                <a:latin typeface="Tahoma"/>
              </a:rPr>
              <a:t>Die Datenschutz-Folgenabschätzung muss eine Vielzahl von Informationen berücksichtigen und entsprechend dokumentiert werden.</a:t>
            </a:r>
          </a:p>
        </p:txBody>
      </p:sp>
      <p:sp>
        <p:nvSpPr>
          <p:cNvPr id="7" name="Rechteck 6"/>
          <p:cNvSpPr/>
          <p:nvPr/>
        </p:nvSpPr>
        <p:spPr bwMode="auto">
          <a:xfrm>
            <a:off x="6083125" y="1828800"/>
            <a:ext cx="2664000" cy="3093578"/>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0" rIns="72000" bIns="72000" numCol="1" rtlCol="0" anchor="t" anchorCtr="0" compatLnSpc="1">
            <a:prstTxWarp prst="textNoShape">
              <a:avLst/>
            </a:prstTxWarp>
          </a:bodyPr>
          <a:lstStyle/>
          <a:p>
            <a:r>
              <a:rPr lang="de-DE" sz="1600" dirty="0">
                <a:latin typeface="Tahoma"/>
              </a:rPr>
              <a:t>Der Rat des Datenschutzbeauftragten wird zur Datenschutz-Folgenabschätzung eingeholt.</a:t>
            </a:r>
          </a:p>
        </p:txBody>
      </p:sp>
      <p:sp>
        <p:nvSpPr>
          <p:cNvPr id="26" name="Rechteck 25"/>
          <p:cNvSpPr/>
          <p:nvPr/>
        </p:nvSpPr>
        <p:spPr bwMode="auto">
          <a:xfrm>
            <a:off x="0" y="5494947"/>
            <a:ext cx="9144000" cy="750278"/>
          </a:xfrm>
          <a:prstGeom prst="rect">
            <a:avLst/>
          </a:prstGeom>
          <a:solidFill>
            <a:schemeClr val="accent3"/>
          </a:solidFill>
          <a:ln w="9525" cap="flat" cmpd="sng" algn="ctr">
            <a:noFill/>
            <a:prstDash val="solid"/>
            <a:round/>
            <a:headEnd type="none" w="med" len="med"/>
            <a:tailEnd type="none" w="med" len="med"/>
          </a:ln>
          <a:effectLst/>
        </p:spPr>
        <p:txBody>
          <a:bodyPr vert="horz" wrap="square" lIns="432000" tIns="72000" rIns="72000" bIns="72000" numCol="1" rtlCol="0" anchor="ctr" anchorCtr="0" compatLnSpc="1">
            <a:prstTxWarp prst="textNoShape">
              <a:avLst/>
            </a:prstTxWarp>
          </a:bodyPr>
          <a:lstStyle/>
          <a:p>
            <a:r>
              <a:rPr lang="de-DE" sz="1600" b="1" dirty="0">
                <a:solidFill>
                  <a:srgbClr val="FFFFFF"/>
                </a:solidFill>
                <a:latin typeface="Tahoma"/>
              </a:rPr>
              <a:t>Ziel: Die Risiken für die Rechte und Freiheiten der betroffenen Person sollen bewertet und minimiert werden. </a:t>
            </a:r>
          </a:p>
        </p:txBody>
      </p:sp>
      <p:grpSp>
        <p:nvGrpSpPr>
          <p:cNvPr id="28" name="Group 40">
            <a:extLst>
              <a:ext uri="{FF2B5EF4-FFF2-40B4-BE49-F238E27FC236}">
                <a16:creationId xmlns:a16="http://schemas.microsoft.com/office/drawing/2014/main" id="{30A530BE-595E-4006-BFDB-419BF0A28FD1}"/>
              </a:ext>
            </a:extLst>
          </p:cNvPr>
          <p:cNvGrpSpPr/>
          <p:nvPr/>
        </p:nvGrpSpPr>
        <p:grpSpPr>
          <a:xfrm>
            <a:off x="1162758" y="1376363"/>
            <a:ext cx="950294" cy="950294"/>
            <a:chOff x="1220118" y="2343274"/>
            <a:chExt cx="2450851" cy="2450851"/>
          </a:xfrm>
        </p:grpSpPr>
        <p:sp>
          <p:nvSpPr>
            <p:cNvPr id="32" name="Oval 41">
              <a:extLst>
                <a:ext uri="{FF2B5EF4-FFF2-40B4-BE49-F238E27FC236}">
                  <a16:creationId xmlns:a16="http://schemas.microsoft.com/office/drawing/2014/main" id="{522EC877-E306-4725-AF00-E6A7D1145032}"/>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42">
              <a:extLst>
                <a:ext uri="{FF2B5EF4-FFF2-40B4-BE49-F238E27FC236}">
                  <a16:creationId xmlns:a16="http://schemas.microsoft.com/office/drawing/2014/main" id="{A6FA6396-1ADD-47BC-BECB-FAAC69D3F35A}"/>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43">
              <a:extLst>
                <a:ext uri="{FF2B5EF4-FFF2-40B4-BE49-F238E27FC236}">
                  <a16:creationId xmlns:a16="http://schemas.microsoft.com/office/drawing/2014/main" id="{E7F7E130-E3B0-42A9-AB2F-F86A72328B2C}"/>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a:t>1</a:t>
              </a:r>
            </a:p>
          </p:txBody>
        </p:sp>
      </p:grpSp>
      <p:grpSp>
        <p:nvGrpSpPr>
          <p:cNvPr id="35" name="Group 40">
            <a:extLst>
              <a:ext uri="{FF2B5EF4-FFF2-40B4-BE49-F238E27FC236}">
                <a16:creationId xmlns:a16="http://schemas.microsoft.com/office/drawing/2014/main" id="{C43E932E-303C-4DC1-8151-AAC19D3BA6ED}"/>
              </a:ext>
            </a:extLst>
          </p:cNvPr>
          <p:cNvGrpSpPr/>
          <p:nvPr/>
        </p:nvGrpSpPr>
        <p:grpSpPr>
          <a:xfrm>
            <a:off x="4096060" y="1376363"/>
            <a:ext cx="950294" cy="950294"/>
            <a:chOff x="1220118" y="2343274"/>
            <a:chExt cx="2450851" cy="2450851"/>
          </a:xfrm>
        </p:grpSpPr>
        <p:sp>
          <p:nvSpPr>
            <p:cNvPr id="36" name="Oval 41">
              <a:extLst>
                <a:ext uri="{FF2B5EF4-FFF2-40B4-BE49-F238E27FC236}">
                  <a16:creationId xmlns:a16="http://schemas.microsoft.com/office/drawing/2014/main" id="{09C70E69-0970-446D-AA31-AF7404152651}"/>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BEE1AB1B-66A9-4E9F-82C8-9EF2C75DBEFA}"/>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43">
              <a:extLst>
                <a:ext uri="{FF2B5EF4-FFF2-40B4-BE49-F238E27FC236}">
                  <a16:creationId xmlns:a16="http://schemas.microsoft.com/office/drawing/2014/main" id="{9EA3D2B9-379D-4B0F-B5B9-5B148B75A3AF}"/>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a:t>2</a:t>
              </a:r>
            </a:p>
          </p:txBody>
        </p:sp>
      </p:grpSp>
      <p:grpSp>
        <p:nvGrpSpPr>
          <p:cNvPr id="39" name="Group 40">
            <a:extLst>
              <a:ext uri="{FF2B5EF4-FFF2-40B4-BE49-F238E27FC236}">
                <a16:creationId xmlns:a16="http://schemas.microsoft.com/office/drawing/2014/main" id="{A728DA7C-EF8A-412C-A757-101D5DC4BA96}"/>
              </a:ext>
            </a:extLst>
          </p:cNvPr>
          <p:cNvGrpSpPr/>
          <p:nvPr/>
        </p:nvGrpSpPr>
        <p:grpSpPr>
          <a:xfrm>
            <a:off x="6939978" y="1376363"/>
            <a:ext cx="950294" cy="950294"/>
            <a:chOff x="1220118" y="2343274"/>
            <a:chExt cx="2450851" cy="2450851"/>
          </a:xfrm>
        </p:grpSpPr>
        <p:sp>
          <p:nvSpPr>
            <p:cNvPr id="40" name="Oval 41">
              <a:extLst>
                <a:ext uri="{FF2B5EF4-FFF2-40B4-BE49-F238E27FC236}">
                  <a16:creationId xmlns:a16="http://schemas.microsoft.com/office/drawing/2014/main" id="{D5F7CF4B-A8DD-42D4-96E2-447058F54595}"/>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2">
              <a:extLst>
                <a:ext uri="{FF2B5EF4-FFF2-40B4-BE49-F238E27FC236}">
                  <a16:creationId xmlns:a16="http://schemas.microsoft.com/office/drawing/2014/main" id="{A2974C95-6821-452E-A474-99F9E9A2EF37}"/>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3">
              <a:extLst>
                <a:ext uri="{FF2B5EF4-FFF2-40B4-BE49-F238E27FC236}">
                  <a16:creationId xmlns:a16="http://schemas.microsoft.com/office/drawing/2014/main" id="{3BD629C4-1F35-48CA-8A4C-6D5FEE12A882}"/>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a:t>3</a:t>
              </a:r>
            </a:p>
          </p:txBody>
        </p:sp>
      </p:grpSp>
    </p:spTree>
    <p:extLst>
      <p:ext uri="{BB962C8B-B14F-4D97-AF65-F5344CB8AC3E}">
        <p14:creationId xmlns:p14="http://schemas.microsoft.com/office/powerpoint/2010/main" val="3531796374"/>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8"/>
          </p:nvPr>
        </p:nvSpPr>
        <p:spPr>
          <a:xfrm>
            <a:off x="385763" y="1379539"/>
            <a:ext cx="8352000" cy="393700"/>
          </a:xfrm>
        </p:spPr>
        <p:txBody>
          <a:bodyPr/>
          <a:lstStyle/>
          <a:p>
            <a:r>
              <a:rPr lang="de-DE" b="1" dirty="0">
                <a:solidFill>
                  <a:schemeClr val="accent1"/>
                </a:solidFill>
              </a:rPr>
              <a:t>Data </a:t>
            </a:r>
            <a:r>
              <a:rPr lang="de-DE" b="1" dirty="0" err="1">
                <a:solidFill>
                  <a:schemeClr val="accent1"/>
                </a:solidFill>
              </a:rPr>
              <a:t>protection</a:t>
            </a:r>
            <a:r>
              <a:rPr lang="de-DE" b="1" dirty="0">
                <a:solidFill>
                  <a:schemeClr val="accent1"/>
                </a:solidFill>
              </a:rPr>
              <a:t> </a:t>
            </a:r>
            <a:r>
              <a:rPr lang="de-DE" b="1" dirty="0" err="1">
                <a:solidFill>
                  <a:schemeClr val="accent1"/>
                </a:solidFill>
              </a:rPr>
              <a:t>by</a:t>
            </a:r>
            <a:r>
              <a:rPr lang="de-DE" b="1" dirty="0">
                <a:solidFill>
                  <a:schemeClr val="accent1"/>
                </a:solidFill>
              </a:rPr>
              <a:t> design </a:t>
            </a:r>
          </a:p>
        </p:txBody>
      </p:sp>
      <p:sp>
        <p:nvSpPr>
          <p:cNvPr id="6" name="Rechteck 5"/>
          <p:cNvSpPr/>
          <p:nvPr/>
        </p:nvSpPr>
        <p:spPr bwMode="auto">
          <a:xfrm>
            <a:off x="2752725" y="1773238"/>
            <a:ext cx="6391275" cy="1645080"/>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r>
              <a:rPr lang="de-DE" sz="1600" dirty="0">
                <a:latin typeface="Tahoma"/>
              </a:rPr>
              <a:t>Gem. Art. 24 + 25 DSGVO ist der Verantwortliche verpflichtet, geeignete technische und organisatorische Maßnahmen gem. dem Stand der Technik zu ergreifen, um die Ausführung der Vorschriften der DSGVO zu gewährleisten. </a:t>
            </a:r>
          </a:p>
        </p:txBody>
      </p:sp>
      <p:sp>
        <p:nvSpPr>
          <p:cNvPr id="7" name="Rechteck 6"/>
          <p:cNvSpPr/>
          <p:nvPr/>
        </p:nvSpPr>
        <p:spPr bwMode="auto">
          <a:xfrm>
            <a:off x="2752725" y="3557258"/>
            <a:ext cx="6391275" cy="1632270"/>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r>
              <a:rPr lang="de-DE" sz="1600" dirty="0">
                <a:latin typeface="Tahoma"/>
              </a:rPr>
              <a:t>Ziel ist die Sicherstellung von Vertraulichkeit, Integrität und Verfügbarkeit personenbezogener Daten und der Belastbarkeit der Systeme und Dienste </a:t>
            </a:r>
            <a:br>
              <a:rPr lang="de-DE" sz="1600" dirty="0">
                <a:latin typeface="Tahoma"/>
              </a:rPr>
            </a:br>
            <a:r>
              <a:rPr lang="de-DE" sz="1600" dirty="0">
                <a:latin typeface="Tahoma"/>
              </a:rPr>
              <a:t>(Art. 32 Abs. 1 </a:t>
            </a:r>
            <a:r>
              <a:rPr lang="de-DE" sz="1600" dirty="0" err="1">
                <a:latin typeface="Tahoma"/>
              </a:rPr>
              <a:t>lit</a:t>
            </a:r>
            <a:r>
              <a:rPr lang="de-DE" sz="1600" dirty="0">
                <a:latin typeface="Tahoma"/>
              </a:rPr>
              <a:t>. b DSGVO), sowie rascher Wiederherstellung (Art. 32 Abs. 1 </a:t>
            </a:r>
            <a:r>
              <a:rPr lang="de-DE" sz="1600" dirty="0" err="1">
                <a:latin typeface="Tahoma"/>
              </a:rPr>
              <a:t>lit</a:t>
            </a:r>
            <a:r>
              <a:rPr lang="de-DE" sz="1600" dirty="0">
                <a:latin typeface="Tahoma"/>
              </a:rPr>
              <a:t>. c DSGVO).</a:t>
            </a:r>
          </a:p>
        </p:txBody>
      </p:sp>
      <p:sp>
        <p:nvSpPr>
          <p:cNvPr id="8" name="Rechteck 7"/>
          <p:cNvSpPr/>
          <p:nvPr/>
        </p:nvSpPr>
        <p:spPr bwMode="auto">
          <a:xfrm>
            <a:off x="2752725" y="5328467"/>
            <a:ext cx="6391275" cy="915579"/>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r>
              <a:rPr lang="de-DE" sz="1600" dirty="0">
                <a:latin typeface="Tahoma"/>
              </a:rPr>
              <a:t>Sinnvoll sind die </a:t>
            </a:r>
            <a:r>
              <a:rPr lang="de-DE" sz="1600" dirty="0" err="1">
                <a:latin typeface="Tahoma"/>
              </a:rPr>
              <a:t>Pseudonymisierung</a:t>
            </a:r>
            <a:r>
              <a:rPr lang="de-DE" sz="1600" dirty="0">
                <a:latin typeface="Tahoma"/>
              </a:rPr>
              <a:t> und Verschlüsselung personenbezogener Daten (Art. 32 Abs. 1 </a:t>
            </a:r>
            <a:r>
              <a:rPr lang="de-DE" sz="1600" dirty="0" err="1">
                <a:latin typeface="Tahoma"/>
              </a:rPr>
              <a:t>lit</a:t>
            </a:r>
            <a:r>
              <a:rPr lang="de-DE" sz="1600" dirty="0">
                <a:latin typeface="Tahoma"/>
              </a:rPr>
              <a:t>. a DSGVO).</a:t>
            </a:r>
          </a:p>
        </p:txBody>
      </p:sp>
      <p:sp>
        <p:nvSpPr>
          <p:cNvPr id="9" name="Titel 8"/>
          <p:cNvSpPr>
            <a:spLocks noGrp="1"/>
          </p:cNvSpPr>
          <p:nvPr>
            <p:ph type="title"/>
          </p:nvPr>
        </p:nvSpPr>
        <p:spPr>
          <a:xfrm>
            <a:off x="386323" y="125436"/>
            <a:ext cx="6142664" cy="803275"/>
          </a:xfrm>
        </p:spPr>
        <p:txBody>
          <a:bodyPr/>
          <a:lstStyle/>
          <a:p>
            <a:r>
              <a:rPr lang="de-DE" dirty="0"/>
              <a:t>Was muss technisch sichergestellt werden? (1)</a:t>
            </a:r>
          </a:p>
        </p:txBody>
      </p:sp>
      <p:sp>
        <p:nvSpPr>
          <p:cNvPr id="13" name="Textplatzhalter 3">
            <a:extLst>
              <a:ext uri="{FF2B5EF4-FFF2-40B4-BE49-F238E27FC236}">
                <a16:creationId xmlns:a16="http://schemas.microsoft.com/office/drawing/2014/main" id="{D36B2591-2501-4469-B994-345AE1663488}"/>
              </a:ext>
            </a:extLst>
          </p:cNvPr>
          <p:cNvSpPr txBox="1">
            <a:spLocks/>
          </p:cNvSpPr>
          <p:nvPr/>
        </p:nvSpPr>
        <p:spPr bwMode="auto">
          <a:xfrm>
            <a:off x="385763" y="6339621"/>
            <a:ext cx="83518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kern="0" dirty="0"/>
              <a:t>Bildquelle: </a:t>
            </a:r>
            <a:r>
              <a:rPr lang="de-DE" kern="0" dirty="0" err="1"/>
              <a:t>fotolia</a:t>
            </a:r>
            <a:r>
              <a:rPr lang="de-DE" kern="0" dirty="0"/>
              <a:t>, Urheber: </a:t>
            </a:r>
            <a:r>
              <a:rPr lang="de-DE" kern="0" dirty="0" err="1"/>
              <a:t>fotogestoeber</a:t>
            </a:r>
            <a:r>
              <a:rPr lang="de-DE" kern="0" dirty="0"/>
              <a:t> </a:t>
            </a:r>
          </a:p>
        </p:txBody>
      </p:sp>
      <p:pic>
        <p:nvPicPr>
          <p:cNvPr id="15" name="Grafik 14" descr="Ein Bild, das Tastatur, Elektronik, Computer, drinnen enthält.&#10;&#10;Mit sehr hoher Zuverlässigkeit generierte Beschreibung">
            <a:extLst>
              <a:ext uri="{FF2B5EF4-FFF2-40B4-BE49-F238E27FC236}">
                <a16:creationId xmlns:a16="http://schemas.microsoft.com/office/drawing/2014/main" id="{E2508E0C-4E62-4CF4-B2D9-C7E4A95186E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1198" t="85" r="54518" b="12001"/>
          <a:stretch/>
        </p:blipFill>
        <p:spPr>
          <a:xfrm>
            <a:off x="0" y="1777524"/>
            <a:ext cx="2609849" cy="4466522"/>
          </a:xfrm>
          <a:prstGeom prst="rect">
            <a:avLst/>
          </a:prstGeom>
        </p:spPr>
      </p:pic>
    </p:spTree>
    <p:extLst>
      <p:ext uri="{BB962C8B-B14F-4D97-AF65-F5344CB8AC3E}">
        <p14:creationId xmlns:p14="http://schemas.microsoft.com/office/powerpoint/2010/main" val="741942521"/>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6322" y="125436"/>
            <a:ext cx="6023023" cy="803275"/>
          </a:xfrm>
        </p:spPr>
        <p:txBody>
          <a:bodyPr/>
          <a:lstStyle/>
          <a:p>
            <a:r>
              <a:rPr lang="de-DE" dirty="0"/>
              <a:t>Was muss technisch sichergestellt werden? (2)</a:t>
            </a:r>
          </a:p>
        </p:txBody>
      </p:sp>
      <p:sp>
        <p:nvSpPr>
          <p:cNvPr id="4" name="Inhaltsplatzhalter 3"/>
          <p:cNvSpPr>
            <a:spLocks noGrp="1"/>
          </p:cNvSpPr>
          <p:nvPr>
            <p:ph sz="quarter" idx="18"/>
          </p:nvPr>
        </p:nvSpPr>
        <p:spPr>
          <a:xfrm>
            <a:off x="385763" y="1379539"/>
            <a:ext cx="8352000" cy="393700"/>
          </a:xfrm>
        </p:spPr>
        <p:txBody>
          <a:bodyPr/>
          <a:lstStyle/>
          <a:p>
            <a:r>
              <a:rPr lang="de-DE" b="1" dirty="0">
                <a:solidFill>
                  <a:schemeClr val="accent1"/>
                </a:solidFill>
              </a:rPr>
              <a:t>Data </a:t>
            </a:r>
            <a:r>
              <a:rPr lang="de-DE" b="1" dirty="0" err="1">
                <a:solidFill>
                  <a:schemeClr val="accent1"/>
                </a:solidFill>
              </a:rPr>
              <a:t>protection</a:t>
            </a:r>
            <a:r>
              <a:rPr lang="de-DE" b="1" dirty="0">
                <a:solidFill>
                  <a:schemeClr val="accent1"/>
                </a:solidFill>
              </a:rPr>
              <a:t> </a:t>
            </a:r>
            <a:r>
              <a:rPr lang="de-DE" b="1" dirty="0" err="1">
                <a:solidFill>
                  <a:schemeClr val="accent1"/>
                </a:solidFill>
              </a:rPr>
              <a:t>by</a:t>
            </a:r>
            <a:r>
              <a:rPr lang="de-DE" b="1" dirty="0">
                <a:solidFill>
                  <a:schemeClr val="accent1"/>
                </a:solidFill>
              </a:rPr>
              <a:t> </a:t>
            </a:r>
            <a:r>
              <a:rPr lang="de-DE" b="1" dirty="0" err="1">
                <a:solidFill>
                  <a:schemeClr val="accent1"/>
                </a:solidFill>
              </a:rPr>
              <a:t>default</a:t>
            </a:r>
            <a:endParaRPr lang="de-DE" b="1" dirty="0">
              <a:solidFill>
                <a:schemeClr val="accent1"/>
              </a:solidFill>
            </a:endParaRPr>
          </a:p>
        </p:txBody>
      </p:sp>
      <p:sp>
        <p:nvSpPr>
          <p:cNvPr id="6" name="Rechteck 5"/>
          <p:cNvSpPr/>
          <p:nvPr/>
        </p:nvSpPr>
        <p:spPr bwMode="auto">
          <a:xfrm>
            <a:off x="2794001" y="1773238"/>
            <a:ext cx="6350000" cy="2200556"/>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spcBef>
                <a:spcPts val="600"/>
              </a:spcBef>
            </a:pPr>
            <a:r>
              <a:rPr lang="de-DE" sz="1600" dirty="0">
                <a:latin typeface="Tahoma"/>
              </a:rPr>
              <a:t>Der Verantwortliche stellt durch geeignete technische und organisatorische Maßnahmen sicher, dass durch Voreinstellung nur personenbezogene Daten, deren Verarbeitung für den jeweiligen bestimmten Verarbeitungszweck erforderlich ist, verarbeitet werden (Art. 25 Abs. 2 Satz 1 DSGVO). </a:t>
            </a:r>
          </a:p>
        </p:txBody>
      </p:sp>
      <p:sp>
        <p:nvSpPr>
          <p:cNvPr id="8" name="Rechteck 7"/>
          <p:cNvSpPr/>
          <p:nvPr/>
        </p:nvSpPr>
        <p:spPr bwMode="auto">
          <a:xfrm>
            <a:off x="2794001" y="4187439"/>
            <a:ext cx="6350000" cy="2056608"/>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spcBef>
                <a:spcPts val="600"/>
              </a:spcBef>
            </a:pPr>
            <a:r>
              <a:rPr lang="de-DE" sz="1600" dirty="0">
                <a:latin typeface="Tahoma"/>
              </a:rPr>
              <a:t>Diese Verpflichtung gilt für </a:t>
            </a:r>
          </a:p>
          <a:p>
            <a:pPr marL="268288" indent="-268288">
              <a:spcBef>
                <a:spcPts val="600"/>
              </a:spcBef>
              <a:buClr>
                <a:schemeClr val="accent1"/>
              </a:buClr>
              <a:buFont typeface="Wingdings" panose="05000000000000000000" pitchFamily="2" charset="2"/>
              <a:buChar char="§"/>
            </a:pPr>
            <a:r>
              <a:rPr lang="de-DE" sz="1600" dirty="0">
                <a:latin typeface="Tahoma"/>
              </a:rPr>
              <a:t>die Menge der erhobenen personenbezogenen Daten, </a:t>
            </a:r>
          </a:p>
          <a:p>
            <a:pPr marL="268288" indent="-268288">
              <a:spcBef>
                <a:spcPts val="600"/>
              </a:spcBef>
              <a:buClr>
                <a:schemeClr val="accent1"/>
              </a:buClr>
              <a:buFont typeface="Wingdings" panose="05000000000000000000" pitchFamily="2" charset="2"/>
              <a:buChar char="§"/>
            </a:pPr>
            <a:r>
              <a:rPr lang="de-DE" sz="1600" dirty="0">
                <a:latin typeface="Tahoma"/>
              </a:rPr>
              <a:t>den Umfang ihrer Verarbeitung, </a:t>
            </a:r>
          </a:p>
          <a:p>
            <a:pPr marL="268288" indent="-268288">
              <a:spcBef>
                <a:spcPts val="600"/>
              </a:spcBef>
              <a:buClr>
                <a:schemeClr val="accent1"/>
              </a:buClr>
              <a:buFont typeface="Wingdings" panose="05000000000000000000" pitchFamily="2" charset="2"/>
              <a:buChar char="§"/>
            </a:pPr>
            <a:r>
              <a:rPr lang="de-DE" sz="1600" dirty="0">
                <a:latin typeface="Tahoma"/>
              </a:rPr>
              <a:t>ihre Speicherfrist und </a:t>
            </a:r>
          </a:p>
          <a:p>
            <a:pPr marL="268288" indent="-268288">
              <a:spcBef>
                <a:spcPts val="600"/>
              </a:spcBef>
              <a:buClr>
                <a:schemeClr val="accent1"/>
              </a:buClr>
              <a:buFont typeface="Wingdings" panose="05000000000000000000" pitchFamily="2" charset="2"/>
              <a:buChar char="§"/>
            </a:pPr>
            <a:r>
              <a:rPr lang="de-DE" sz="1600" dirty="0">
                <a:latin typeface="Tahoma"/>
              </a:rPr>
              <a:t>ihre Zugänglichkeit. </a:t>
            </a:r>
          </a:p>
        </p:txBody>
      </p:sp>
      <p:pic>
        <p:nvPicPr>
          <p:cNvPr id="10" name="Grafik 9" descr="Ein Bild, das Vorhang enthält.&#10;&#10;Mit hoher Zuverlässigkeit generierte Beschreibung">
            <a:extLst>
              <a:ext uri="{FF2B5EF4-FFF2-40B4-BE49-F238E27FC236}">
                <a16:creationId xmlns:a16="http://schemas.microsoft.com/office/drawing/2014/main" id="{7AF462AC-4617-486F-852D-9665C266C33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9412" r="22171"/>
          <a:stretch/>
        </p:blipFill>
        <p:spPr>
          <a:xfrm>
            <a:off x="1" y="1773238"/>
            <a:ext cx="2609850" cy="4467700"/>
          </a:xfrm>
          <a:prstGeom prst="rect">
            <a:avLst/>
          </a:prstGeom>
        </p:spPr>
      </p:pic>
      <p:sp>
        <p:nvSpPr>
          <p:cNvPr id="11" name="Textplatzhalter 3">
            <a:extLst>
              <a:ext uri="{FF2B5EF4-FFF2-40B4-BE49-F238E27FC236}">
                <a16:creationId xmlns:a16="http://schemas.microsoft.com/office/drawing/2014/main" id="{3BD9521F-1586-4E07-B162-248E8758BE3E}"/>
              </a:ext>
            </a:extLst>
          </p:cNvPr>
          <p:cNvSpPr txBox="1">
            <a:spLocks/>
          </p:cNvSpPr>
          <p:nvPr/>
        </p:nvSpPr>
        <p:spPr bwMode="auto">
          <a:xfrm>
            <a:off x="385763" y="6339621"/>
            <a:ext cx="83518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kern="0" dirty="0"/>
              <a:t>Bildquelle: </a:t>
            </a:r>
            <a:r>
              <a:rPr lang="de-DE" kern="0" dirty="0" err="1"/>
              <a:t>fotolia</a:t>
            </a:r>
            <a:r>
              <a:rPr lang="de-DE" kern="0" dirty="0"/>
              <a:t>, Urheber: </a:t>
            </a:r>
            <a:r>
              <a:rPr lang="de-DE" kern="0" dirty="0" err="1"/>
              <a:t>THesIMPLIFY</a:t>
            </a:r>
            <a:r>
              <a:rPr lang="de-DE" kern="0" dirty="0"/>
              <a:t>  </a:t>
            </a:r>
          </a:p>
        </p:txBody>
      </p:sp>
    </p:spTree>
    <p:extLst>
      <p:ext uri="{BB962C8B-B14F-4D97-AF65-F5344CB8AC3E}">
        <p14:creationId xmlns:p14="http://schemas.microsoft.com/office/powerpoint/2010/main" val="236691191"/>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Was ist Datenschutz?</a:t>
            </a:r>
          </a:p>
        </p:txBody>
      </p:sp>
      <p:sp>
        <p:nvSpPr>
          <p:cNvPr id="7" name="Rechteck 6"/>
          <p:cNvSpPr/>
          <p:nvPr/>
        </p:nvSpPr>
        <p:spPr bwMode="auto">
          <a:xfrm>
            <a:off x="1130300" y="1795753"/>
            <a:ext cx="8013700" cy="870615"/>
          </a:xfrm>
          <a:prstGeom prst="rect">
            <a:avLst/>
          </a:prstGeom>
          <a:solidFill>
            <a:schemeClr val="bg2"/>
          </a:solidFill>
          <a:ln w="19050" cap="flat" cmpd="sng" algn="ctr">
            <a:noFill/>
            <a:prstDash val="solid"/>
            <a:round/>
            <a:headEnd type="none" w="med" len="med"/>
            <a:tailEnd type="none" w="med" len="med"/>
          </a:ln>
          <a:effectLst/>
        </p:spPr>
        <p:txBody>
          <a:bodyPr vert="horz" wrap="square" lIns="360000" tIns="72000" rIns="72000" bIns="72000" numCol="1" rtlCol="0" anchor="ctr" anchorCtr="0" compatLnSpc="1">
            <a:prstTxWarp prst="textNoShape">
              <a:avLst/>
            </a:prstTxWarp>
            <a:noAutofit/>
          </a:bodyPr>
          <a:lstStyle/>
          <a:p>
            <a:pPr marL="1524000">
              <a:lnSpc>
                <a:spcPct val="110000"/>
              </a:lnSpc>
              <a:spcBef>
                <a:spcPct val="30000"/>
              </a:spcBef>
              <a:buClr>
                <a:srgbClr val="008CF6"/>
              </a:buClr>
            </a:pPr>
            <a:r>
              <a:rPr lang="de-DE" altLang="de-DE" sz="1600" kern="0" dirty="0">
                <a:latin typeface="Tahoma" pitchFamily="34" charset="0"/>
                <a:ea typeface="Tahoma" pitchFamily="34" charset="0"/>
                <a:cs typeface="Tahoma" pitchFamily="34" charset="0"/>
              </a:rPr>
              <a:t>Datenschutz ist nicht nur der Schutz der Daten vor Verlust und unberechtigtem Zugriff. Das ist Informations-, IT- oder Datensicherheit.</a:t>
            </a:r>
          </a:p>
        </p:txBody>
      </p:sp>
      <p:sp>
        <p:nvSpPr>
          <p:cNvPr id="8" name="Rechteck 7"/>
          <p:cNvSpPr/>
          <p:nvPr/>
        </p:nvSpPr>
        <p:spPr bwMode="auto">
          <a:xfrm>
            <a:off x="2794959" y="3839981"/>
            <a:ext cx="6349042" cy="870615"/>
          </a:xfrm>
          <a:prstGeom prst="rect">
            <a:avLst/>
          </a:prstGeom>
          <a:solidFill>
            <a:schemeClr val="bg2"/>
          </a:solidFill>
          <a:ln w="19050" cap="flat" cmpd="sng" algn="ctr">
            <a:noFill/>
            <a:prstDash val="solid"/>
            <a:round/>
            <a:headEnd type="none" w="med" len="med"/>
            <a:tailEnd type="none" w="med" len="med"/>
          </a:ln>
          <a:effectLst/>
        </p:spPr>
        <p:txBody>
          <a:bodyPr vert="horz" wrap="square" lIns="648000" tIns="72000" rIns="72000" bIns="72000" numCol="1" rtlCol="0" anchor="ctr" anchorCtr="0" compatLnSpc="1">
            <a:prstTxWarp prst="textNoShape">
              <a:avLst/>
            </a:prstTxWarp>
            <a:noAutofit/>
          </a:bodyPr>
          <a:lstStyle/>
          <a:p>
            <a:pPr indent="-455613">
              <a:lnSpc>
                <a:spcPct val="110000"/>
              </a:lnSpc>
              <a:spcBef>
                <a:spcPct val="30000"/>
              </a:spcBef>
              <a:buClr>
                <a:srgbClr val="008CF6"/>
              </a:buClr>
            </a:pPr>
            <a:r>
              <a:rPr lang="de-DE" altLang="de-DE" sz="1600" kern="0" dirty="0">
                <a:latin typeface="Tahoma" pitchFamily="34" charset="0"/>
                <a:ea typeface="Tahoma" pitchFamily="34" charset="0"/>
                <a:cs typeface="Tahoma" pitchFamily="34" charset="0"/>
              </a:rPr>
              <a:t>Datenschutz schützt die Rechte und Freiheiten der betroffenen Personen.</a:t>
            </a:r>
          </a:p>
        </p:txBody>
      </p:sp>
      <p:sp>
        <p:nvSpPr>
          <p:cNvPr id="9" name="Rechteck 8"/>
          <p:cNvSpPr/>
          <p:nvPr/>
        </p:nvSpPr>
        <p:spPr bwMode="auto">
          <a:xfrm>
            <a:off x="2794959" y="2817867"/>
            <a:ext cx="6349042" cy="870615"/>
          </a:xfrm>
          <a:prstGeom prst="rect">
            <a:avLst/>
          </a:prstGeom>
          <a:solidFill>
            <a:schemeClr val="bg2"/>
          </a:solidFill>
          <a:ln w="19050" cap="flat" cmpd="sng" algn="ctr">
            <a:noFill/>
            <a:prstDash val="solid"/>
            <a:round/>
            <a:headEnd type="none" w="med" len="med"/>
            <a:tailEnd type="none" w="med" len="med"/>
          </a:ln>
          <a:effectLst/>
        </p:spPr>
        <p:txBody>
          <a:bodyPr vert="horz" wrap="square" lIns="648000" tIns="72000" rIns="72000" bIns="72000" numCol="1" rtlCol="0" anchor="ctr" anchorCtr="0" compatLnSpc="1">
            <a:prstTxWarp prst="textNoShape">
              <a:avLst/>
            </a:prstTxWarp>
            <a:noAutofit/>
          </a:bodyPr>
          <a:lstStyle/>
          <a:p>
            <a:pPr indent="-455613">
              <a:lnSpc>
                <a:spcPct val="110000"/>
              </a:lnSpc>
              <a:spcBef>
                <a:spcPct val="30000"/>
              </a:spcBef>
              <a:buClr>
                <a:srgbClr val="008CF6"/>
              </a:buClr>
            </a:pPr>
            <a:r>
              <a:rPr lang="de-DE" altLang="de-DE" sz="1600" kern="0" dirty="0">
                <a:latin typeface="Tahoma" pitchFamily="34" charset="0"/>
                <a:ea typeface="Tahoma" pitchFamily="34" charset="0"/>
                <a:cs typeface="Tahoma" pitchFamily="34" charset="0"/>
              </a:rPr>
              <a:t>Informations-, IT- oder Datensicherheit unterstützt in vielen Bereichen den Datenschutz.</a:t>
            </a:r>
          </a:p>
        </p:txBody>
      </p:sp>
      <p:sp>
        <p:nvSpPr>
          <p:cNvPr id="10" name="Rechteck 9"/>
          <p:cNvSpPr/>
          <p:nvPr/>
        </p:nvSpPr>
        <p:spPr bwMode="auto">
          <a:xfrm>
            <a:off x="1130400" y="4862095"/>
            <a:ext cx="8013600" cy="870615"/>
          </a:xfrm>
          <a:prstGeom prst="rect">
            <a:avLst/>
          </a:prstGeom>
          <a:solidFill>
            <a:schemeClr val="bg2"/>
          </a:solidFill>
          <a:ln w="19050" cap="flat" cmpd="sng" algn="ctr">
            <a:noFill/>
            <a:prstDash val="solid"/>
            <a:round/>
            <a:headEnd type="none" w="med" len="med"/>
            <a:tailEnd type="none" w="med" len="med"/>
          </a:ln>
          <a:effectLst/>
        </p:spPr>
        <p:txBody>
          <a:bodyPr vert="horz" wrap="square" lIns="360000" tIns="72000" rIns="72000" bIns="72000" numCol="1" rtlCol="0" anchor="ctr" anchorCtr="0" compatLnSpc="1">
            <a:prstTxWarp prst="textNoShape">
              <a:avLst/>
            </a:prstTxWarp>
            <a:noAutofit/>
          </a:bodyPr>
          <a:lstStyle/>
          <a:p>
            <a:pPr marL="1524000">
              <a:lnSpc>
                <a:spcPct val="110000"/>
              </a:lnSpc>
              <a:spcBef>
                <a:spcPct val="30000"/>
              </a:spcBef>
              <a:buClr>
                <a:srgbClr val="008CF6"/>
              </a:buClr>
            </a:pPr>
            <a:r>
              <a:rPr lang="de-DE" altLang="de-DE" sz="1600" kern="0" dirty="0">
                <a:latin typeface="Tahoma" pitchFamily="34" charset="0"/>
                <a:ea typeface="Tahoma" pitchFamily="34" charset="0"/>
                <a:cs typeface="Tahoma" pitchFamily="34" charset="0"/>
              </a:rPr>
              <a:t>Datenschutzbeauftragte sind demnach Menschenschützer!</a:t>
            </a:r>
          </a:p>
        </p:txBody>
      </p:sp>
      <p:sp>
        <p:nvSpPr>
          <p:cNvPr id="12" name="Ellipse 11"/>
          <p:cNvSpPr/>
          <p:nvPr/>
        </p:nvSpPr>
        <p:spPr bwMode="auto">
          <a:xfrm>
            <a:off x="-703805" y="1773238"/>
            <a:ext cx="3959472" cy="3959472"/>
          </a:xfrm>
          <a:prstGeom prst="ellipse">
            <a:avLst/>
          </a:prstGeom>
          <a:blipFill dpi="0" rotWithShape="1">
            <a:blip r:embed="rId3" cstate="print">
              <a:extLst>
                <a:ext uri="{28A0092B-C50C-407E-A947-70E740481C1C}">
                  <a14:useLocalDpi xmlns:a14="http://schemas.microsoft.com/office/drawing/2010/main"/>
                </a:ext>
              </a:extLst>
            </a:blip>
            <a:srcRect/>
            <a:stretch>
              <a:fillRect l="-31165" r="-52845"/>
            </a:stretch>
          </a:blip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endParaRPr lang="de-DE" sz="1600">
              <a:solidFill>
                <a:srgbClr val="FFFFFF"/>
              </a:solidFill>
              <a:latin typeface="Tahoma"/>
            </a:endParaRPr>
          </a:p>
        </p:txBody>
      </p:sp>
      <p:sp>
        <p:nvSpPr>
          <p:cNvPr id="13" name="Textplatzhalter 3">
            <a:extLst>
              <a:ext uri="{FF2B5EF4-FFF2-40B4-BE49-F238E27FC236}">
                <a16:creationId xmlns:a16="http://schemas.microsoft.com/office/drawing/2014/main" id="{EC0F7A14-F0C7-4B18-9FA1-2E6CBD6C77E6}"/>
              </a:ext>
            </a:extLst>
          </p:cNvPr>
          <p:cNvSpPr txBox="1">
            <a:spLocks/>
          </p:cNvSpPr>
          <p:nvPr/>
        </p:nvSpPr>
        <p:spPr bwMode="auto">
          <a:xfrm>
            <a:off x="385763" y="6339621"/>
            <a:ext cx="83518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kern="0" dirty="0"/>
              <a:t>Bildquelle: </a:t>
            </a:r>
            <a:r>
              <a:rPr lang="de-DE" kern="0" dirty="0" err="1"/>
              <a:t>fotolia</a:t>
            </a:r>
            <a:r>
              <a:rPr lang="de-DE" kern="0" dirty="0"/>
              <a:t>, Urheber: </a:t>
            </a:r>
            <a:r>
              <a:rPr lang="de-DE" kern="0" dirty="0" err="1"/>
              <a:t>sdecoret</a:t>
            </a:r>
            <a:r>
              <a:rPr lang="de-DE" kern="0" dirty="0"/>
              <a:t> </a:t>
            </a:r>
          </a:p>
        </p:txBody>
      </p:sp>
    </p:spTree>
    <p:extLst>
      <p:ext uri="{BB962C8B-B14F-4D97-AF65-F5344CB8AC3E}">
        <p14:creationId xmlns:p14="http://schemas.microsoft.com/office/powerpoint/2010/main" val="2315433714"/>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tun, wenn ein Dritter für mich verarbeitet?</a:t>
            </a:r>
          </a:p>
        </p:txBody>
      </p:sp>
      <p:sp>
        <p:nvSpPr>
          <p:cNvPr id="26" name="Inhaltsplatzhalter 25">
            <a:extLst>
              <a:ext uri="{FF2B5EF4-FFF2-40B4-BE49-F238E27FC236}">
                <a16:creationId xmlns:a16="http://schemas.microsoft.com/office/drawing/2014/main" id="{FCA194C6-6417-42E2-BCEC-EC563A120D96}"/>
              </a:ext>
            </a:extLst>
          </p:cNvPr>
          <p:cNvSpPr>
            <a:spLocks noGrp="1"/>
          </p:cNvSpPr>
          <p:nvPr>
            <p:ph sz="quarter" idx="18"/>
          </p:nvPr>
        </p:nvSpPr>
        <p:spPr>
          <a:xfrm>
            <a:off x="385763" y="1379538"/>
            <a:ext cx="6556057" cy="4848735"/>
          </a:xfrm>
        </p:spPr>
        <p:txBody>
          <a:bodyPr/>
          <a:lstStyle/>
          <a:p>
            <a:pPr lvl="1">
              <a:spcBef>
                <a:spcPts val="1800"/>
              </a:spcBef>
            </a:pPr>
            <a:r>
              <a:rPr lang="de-DE" dirty="0"/>
              <a:t>Lässt der Verantwortliche die Verarbeitung von personenbezogenen Daten weisungsgebunden ausführen, nennt man dies Auftragsverarbeitung. </a:t>
            </a:r>
          </a:p>
          <a:p>
            <a:pPr lvl="1">
              <a:spcBef>
                <a:spcPts val="1800"/>
              </a:spcBef>
            </a:pPr>
            <a:r>
              <a:rPr lang="de-DE" dirty="0">
                <a:latin typeface="Tahoma"/>
              </a:rPr>
              <a:t>Art. 28 DSGVO regelt die Grundlagen für eine gesetzeskonforme Auftragsverarbeitung.</a:t>
            </a:r>
          </a:p>
          <a:p>
            <a:pPr lvl="1">
              <a:spcBef>
                <a:spcPts val="1800"/>
              </a:spcBef>
            </a:pPr>
            <a:r>
              <a:rPr lang="de-DE" dirty="0">
                <a:latin typeface="Tahoma"/>
              </a:rPr>
              <a:t>Die Verarbeitung durch einen Auftragsverarbeiter, der gemäß Art. 4 Nr. 10 DSGVO eben nicht Dritter ist, erfolgt auf der Grundlage eines Vertrags oder eines anderen Rechtsinstruments nach dem Unionsrecht oder dem Recht der Mitgliedstaaten.</a:t>
            </a:r>
          </a:p>
          <a:p>
            <a:pPr lvl="1">
              <a:spcBef>
                <a:spcPts val="1800"/>
              </a:spcBef>
            </a:pPr>
            <a:endParaRPr lang="de-DE" dirty="0"/>
          </a:p>
        </p:txBody>
      </p:sp>
      <p:grpSp>
        <p:nvGrpSpPr>
          <p:cNvPr id="21" name="Group 44">
            <a:extLst>
              <a:ext uri="{FF2B5EF4-FFF2-40B4-BE49-F238E27FC236}">
                <a16:creationId xmlns:a16="http://schemas.microsoft.com/office/drawing/2014/main" id="{5C4BDC76-8AE4-4708-A5DE-44F889FAC203}"/>
              </a:ext>
            </a:extLst>
          </p:cNvPr>
          <p:cNvGrpSpPr/>
          <p:nvPr/>
        </p:nvGrpSpPr>
        <p:grpSpPr>
          <a:xfrm>
            <a:off x="7389289" y="1379538"/>
            <a:ext cx="1359424" cy="1359424"/>
            <a:chOff x="1220118" y="2343274"/>
            <a:chExt cx="2450851" cy="2450851"/>
          </a:xfrm>
        </p:grpSpPr>
        <p:sp>
          <p:nvSpPr>
            <p:cNvPr id="22" name="Oval 45">
              <a:extLst>
                <a:ext uri="{FF2B5EF4-FFF2-40B4-BE49-F238E27FC236}">
                  <a16:creationId xmlns:a16="http://schemas.microsoft.com/office/drawing/2014/main" id="{5C650929-8EA3-4295-8421-C3281808819D}"/>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46">
              <a:extLst>
                <a:ext uri="{FF2B5EF4-FFF2-40B4-BE49-F238E27FC236}">
                  <a16:creationId xmlns:a16="http://schemas.microsoft.com/office/drawing/2014/main" id="{C3C01585-FFDF-4B85-B8FF-225F7E82BED9}"/>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47">
              <a:extLst>
                <a:ext uri="{FF2B5EF4-FFF2-40B4-BE49-F238E27FC236}">
                  <a16:creationId xmlns:a16="http://schemas.microsoft.com/office/drawing/2014/main" id="{7EA5D33A-8CCA-489C-BAD7-9456B24DCFC4}"/>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Grafik 3" descr="Benutzer">
            <a:extLst>
              <a:ext uri="{FF2B5EF4-FFF2-40B4-BE49-F238E27FC236}">
                <a16:creationId xmlns:a16="http://schemas.microsoft.com/office/drawing/2014/main" id="{EFA02F9A-F768-4D7B-9193-1ED2F77B49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8144" y="1708393"/>
            <a:ext cx="701715" cy="701715"/>
          </a:xfrm>
          <a:prstGeom prst="rect">
            <a:avLst/>
          </a:prstGeom>
        </p:spPr>
      </p:pic>
    </p:spTree>
    <p:extLst>
      <p:ext uri="{BB962C8B-B14F-4D97-AF65-F5344CB8AC3E}">
        <p14:creationId xmlns:p14="http://schemas.microsoft.com/office/powerpoint/2010/main" val="3966668131"/>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Wann muss ich was melden?</a:t>
            </a:r>
          </a:p>
        </p:txBody>
      </p:sp>
      <p:sp>
        <p:nvSpPr>
          <p:cNvPr id="4" name="Inhaltsplatzhalter 3"/>
          <p:cNvSpPr>
            <a:spLocks noGrp="1"/>
          </p:cNvSpPr>
          <p:nvPr>
            <p:ph sz="quarter" idx="18"/>
          </p:nvPr>
        </p:nvSpPr>
        <p:spPr>
          <a:xfrm>
            <a:off x="470613" y="3057725"/>
            <a:ext cx="2424988" cy="1459720"/>
          </a:xfrm>
        </p:spPr>
        <p:txBody>
          <a:bodyPr/>
          <a:lstStyle/>
          <a:p>
            <a:pPr algn="ctr"/>
            <a:r>
              <a:rPr lang="de-DE" dirty="0"/>
              <a:t>Eine Verletzungen des Schutzes personen-bezogener Daten muss der Aufsichtsbehörde innerhalb von 72 Stunden und ggf. der betroffenen Person gemeldet werden. </a:t>
            </a:r>
          </a:p>
          <a:p>
            <a:pPr algn="ctr"/>
            <a:endParaRPr lang="de-DE" dirty="0"/>
          </a:p>
        </p:txBody>
      </p:sp>
      <p:sp>
        <p:nvSpPr>
          <p:cNvPr id="20" name="Inhaltsplatzhalter 3"/>
          <p:cNvSpPr txBox="1">
            <a:spLocks/>
          </p:cNvSpPr>
          <p:nvPr/>
        </p:nvSpPr>
        <p:spPr bwMode="auto">
          <a:xfrm>
            <a:off x="3358712" y="3057725"/>
            <a:ext cx="2424988" cy="145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110000"/>
              </a:lnSpc>
              <a:spcBef>
                <a:spcPct val="30000"/>
              </a:spcBef>
              <a:spcAft>
                <a:spcPct val="0"/>
              </a:spcAft>
              <a:buClr>
                <a:srgbClr val="000099"/>
              </a:buClr>
              <a:buFont typeface="Wingdings" pitchFamily="2" charset="2"/>
              <a:defRPr sz="16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pPr algn="ctr"/>
            <a:r>
              <a:rPr lang="de-DE" kern="0" dirty="0"/>
              <a:t>Sie liegt vor, wenn unbeabsichtigt oder unrechtmäßig, personenbezogene Daten vernichtet, verändert, unbefugt offengelegt werden oder verloren gehen (Art. 4 Nr. 12 DSGVO).</a:t>
            </a:r>
          </a:p>
        </p:txBody>
      </p:sp>
      <p:sp>
        <p:nvSpPr>
          <p:cNvPr id="21" name="Inhaltsplatzhalter 3"/>
          <p:cNvSpPr txBox="1">
            <a:spLocks/>
          </p:cNvSpPr>
          <p:nvPr/>
        </p:nvSpPr>
        <p:spPr bwMode="auto">
          <a:xfrm>
            <a:off x="6246811" y="3057725"/>
            <a:ext cx="2424988" cy="145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110000"/>
              </a:lnSpc>
              <a:spcBef>
                <a:spcPct val="30000"/>
              </a:spcBef>
              <a:spcAft>
                <a:spcPct val="0"/>
              </a:spcAft>
              <a:buClr>
                <a:srgbClr val="000099"/>
              </a:buClr>
              <a:buFont typeface="Wingdings" pitchFamily="2" charset="2"/>
              <a:defRPr sz="16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pPr algn="ctr"/>
            <a:r>
              <a:rPr lang="de-DE" kern="0" dirty="0"/>
              <a:t>Regelungen zur Vorgehensweise enthalten </a:t>
            </a:r>
            <a:br>
              <a:rPr lang="de-DE" kern="0" dirty="0"/>
            </a:br>
            <a:r>
              <a:rPr lang="de-DE" kern="0" dirty="0"/>
              <a:t>Art. 33 + 34 DSGVO.</a:t>
            </a:r>
          </a:p>
        </p:txBody>
      </p:sp>
      <p:grpSp>
        <p:nvGrpSpPr>
          <p:cNvPr id="54" name="Gruppieren 53">
            <a:extLst>
              <a:ext uri="{FF2B5EF4-FFF2-40B4-BE49-F238E27FC236}">
                <a16:creationId xmlns:a16="http://schemas.microsoft.com/office/drawing/2014/main" id="{95F78A2C-D62C-4144-BC37-5D3BC7EDD892}"/>
              </a:ext>
            </a:extLst>
          </p:cNvPr>
          <p:cNvGrpSpPr/>
          <p:nvPr/>
        </p:nvGrpSpPr>
        <p:grpSpPr>
          <a:xfrm>
            <a:off x="1016109" y="1376362"/>
            <a:ext cx="1345125" cy="1345125"/>
            <a:chOff x="1016109" y="1376362"/>
            <a:chExt cx="1345125" cy="1345125"/>
          </a:xfrm>
        </p:grpSpPr>
        <p:grpSp>
          <p:nvGrpSpPr>
            <p:cNvPr id="41" name="Group 40">
              <a:extLst>
                <a:ext uri="{FF2B5EF4-FFF2-40B4-BE49-F238E27FC236}">
                  <a16:creationId xmlns:a16="http://schemas.microsoft.com/office/drawing/2014/main" id="{E48FF2FD-BE50-4EB9-AFAE-72E922B1B739}"/>
                </a:ext>
              </a:extLst>
            </p:cNvPr>
            <p:cNvGrpSpPr/>
            <p:nvPr/>
          </p:nvGrpSpPr>
          <p:grpSpPr>
            <a:xfrm>
              <a:off x="1016109" y="1376362"/>
              <a:ext cx="1345125" cy="1345125"/>
              <a:chOff x="1220118" y="2343274"/>
              <a:chExt cx="2450851" cy="2450851"/>
            </a:xfrm>
          </p:grpSpPr>
          <p:sp>
            <p:nvSpPr>
              <p:cNvPr id="42" name="Oval 41">
                <a:extLst>
                  <a:ext uri="{FF2B5EF4-FFF2-40B4-BE49-F238E27FC236}">
                    <a16:creationId xmlns:a16="http://schemas.microsoft.com/office/drawing/2014/main" id="{F5F7B297-2129-406C-941A-E3B71DC8AEBD}"/>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Oval 42">
                <a:extLst>
                  <a:ext uri="{FF2B5EF4-FFF2-40B4-BE49-F238E27FC236}">
                    <a16:creationId xmlns:a16="http://schemas.microsoft.com/office/drawing/2014/main" id="{C68D0CAF-CDDB-4E71-A762-E7E82C1E2F3B}"/>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4" name="Oval 43">
                <a:extLst>
                  <a:ext uri="{FF2B5EF4-FFF2-40B4-BE49-F238E27FC236}">
                    <a16:creationId xmlns:a16="http://schemas.microsoft.com/office/drawing/2014/main" id="{1FAD5212-7E99-4CE7-873B-AC416B27D4D5}"/>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b="1" dirty="0"/>
              </a:p>
            </p:txBody>
          </p:sp>
        </p:grpSp>
        <p:pic>
          <p:nvPicPr>
            <p:cNvPr id="53" name="Grafik 52" descr="Warnung">
              <a:extLst>
                <a:ext uri="{FF2B5EF4-FFF2-40B4-BE49-F238E27FC236}">
                  <a16:creationId xmlns:a16="http://schemas.microsoft.com/office/drawing/2014/main" id="{DFF3875F-D0A7-4843-9327-FF360CA871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6402" y="1688555"/>
              <a:ext cx="644538" cy="644538"/>
            </a:xfrm>
            <a:prstGeom prst="rect">
              <a:avLst/>
            </a:prstGeom>
          </p:spPr>
        </p:pic>
      </p:grpSp>
      <p:grpSp>
        <p:nvGrpSpPr>
          <p:cNvPr id="55" name="Gruppieren 54">
            <a:extLst>
              <a:ext uri="{FF2B5EF4-FFF2-40B4-BE49-F238E27FC236}">
                <a16:creationId xmlns:a16="http://schemas.microsoft.com/office/drawing/2014/main" id="{A6485C99-10B5-4EED-850F-24012C2AB74A}"/>
              </a:ext>
            </a:extLst>
          </p:cNvPr>
          <p:cNvGrpSpPr/>
          <p:nvPr/>
        </p:nvGrpSpPr>
        <p:grpSpPr>
          <a:xfrm>
            <a:off x="3904208" y="1376362"/>
            <a:ext cx="1345125" cy="1345125"/>
            <a:chOff x="1016109" y="1376362"/>
            <a:chExt cx="1345125" cy="1345125"/>
          </a:xfrm>
        </p:grpSpPr>
        <p:grpSp>
          <p:nvGrpSpPr>
            <p:cNvPr id="56" name="Group 40">
              <a:extLst>
                <a:ext uri="{FF2B5EF4-FFF2-40B4-BE49-F238E27FC236}">
                  <a16:creationId xmlns:a16="http://schemas.microsoft.com/office/drawing/2014/main" id="{D785C5BA-2D3F-485E-9996-26B2D9F82A0B}"/>
                </a:ext>
              </a:extLst>
            </p:cNvPr>
            <p:cNvGrpSpPr/>
            <p:nvPr/>
          </p:nvGrpSpPr>
          <p:grpSpPr>
            <a:xfrm>
              <a:off x="1016109" y="1376362"/>
              <a:ext cx="1345125" cy="1345125"/>
              <a:chOff x="1220118" y="2343274"/>
              <a:chExt cx="2450851" cy="2450851"/>
            </a:xfrm>
          </p:grpSpPr>
          <p:sp>
            <p:nvSpPr>
              <p:cNvPr id="58" name="Oval 41">
                <a:extLst>
                  <a:ext uri="{FF2B5EF4-FFF2-40B4-BE49-F238E27FC236}">
                    <a16:creationId xmlns:a16="http://schemas.microsoft.com/office/drawing/2014/main" id="{8CB36598-35DB-4063-B4E4-DACE79F7A389}"/>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9" name="Oval 42">
                <a:extLst>
                  <a:ext uri="{FF2B5EF4-FFF2-40B4-BE49-F238E27FC236}">
                    <a16:creationId xmlns:a16="http://schemas.microsoft.com/office/drawing/2014/main" id="{9B7650A5-CCE1-42EA-9302-62C593354129}"/>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0" name="Oval 43">
                <a:extLst>
                  <a:ext uri="{FF2B5EF4-FFF2-40B4-BE49-F238E27FC236}">
                    <a16:creationId xmlns:a16="http://schemas.microsoft.com/office/drawing/2014/main" id="{A2734A9A-80CF-46A3-8D05-25A191435730}"/>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b="1" dirty="0"/>
              </a:p>
            </p:txBody>
          </p:sp>
        </p:grpSp>
        <p:pic>
          <p:nvPicPr>
            <p:cNvPr id="57" name="Grafik 56" descr="Warnung">
              <a:extLst>
                <a:ext uri="{FF2B5EF4-FFF2-40B4-BE49-F238E27FC236}">
                  <a16:creationId xmlns:a16="http://schemas.microsoft.com/office/drawing/2014/main" id="{ABCAB3CF-3E98-409C-8D4A-CEC26AA69B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6402" y="1688555"/>
              <a:ext cx="644538" cy="644538"/>
            </a:xfrm>
            <a:prstGeom prst="rect">
              <a:avLst/>
            </a:prstGeom>
          </p:spPr>
        </p:pic>
      </p:grpSp>
      <p:grpSp>
        <p:nvGrpSpPr>
          <p:cNvPr id="61" name="Gruppieren 60">
            <a:extLst>
              <a:ext uri="{FF2B5EF4-FFF2-40B4-BE49-F238E27FC236}">
                <a16:creationId xmlns:a16="http://schemas.microsoft.com/office/drawing/2014/main" id="{FAEAD61E-26DF-4129-A037-7A2F0B31F73B}"/>
              </a:ext>
            </a:extLst>
          </p:cNvPr>
          <p:cNvGrpSpPr/>
          <p:nvPr/>
        </p:nvGrpSpPr>
        <p:grpSpPr>
          <a:xfrm>
            <a:off x="6792307" y="1376362"/>
            <a:ext cx="1345125" cy="1345125"/>
            <a:chOff x="1016109" y="1376362"/>
            <a:chExt cx="1345125" cy="1345125"/>
          </a:xfrm>
        </p:grpSpPr>
        <p:grpSp>
          <p:nvGrpSpPr>
            <p:cNvPr id="62" name="Group 40">
              <a:extLst>
                <a:ext uri="{FF2B5EF4-FFF2-40B4-BE49-F238E27FC236}">
                  <a16:creationId xmlns:a16="http://schemas.microsoft.com/office/drawing/2014/main" id="{188C4529-9EBC-4427-8ECC-DCDF890DE824}"/>
                </a:ext>
              </a:extLst>
            </p:cNvPr>
            <p:cNvGrpSpPr/>
            <p:nvPr/>
          </p:nvGrpSpPr>
          <p:grpSpPr>
            <a:xfrm>
              <a:off x="1016109" y="1376362"/>
              <a:ext cx="1345125" cy="1345125"/>
              <a:chOff x="1220118" y="2343274"/>
              <a:chExt cx="2450851" cy="2450851"/>
            </a:xfrm>
          </p:grpSpPr>
          <p:sp>
            <p:nvSpPr>
              <p:cNvPr id="64" name="Oval 41">
                <a:extLst>
                  <a:ext uri="{FF2B5EF4-FFF2-40B4-BE49-F238E27FC236}">
                    <a16:creationId xmlns:a16="http://schemas.microsoft.com/office/drawing/2014/main" id="{FA93D0C7-98D0-4776-A121-7CA1B7F246AE}"/>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5" name="Oval 42">
                <a:extLst>
                  <a:ext uri="{FF2B5EF4-FFF2-40B4-BE49-F238E27FC236}">
                    <a16:creationId xmlns:a16="http://schemas.microsoft.com/office/drawing/2014/main" id="{FD22D8C2-C7D2-4181-A548-9C901F178839}"/>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6" name="Oval 43">
                <a:extLst>
                  <a:ext uri="{FF2B5EF4-FFF2-40B4-BE49-F238E27FC236}">
                    <a16:creationId xmlns:a16="http://schemas.microsoft.com/office/drawing/2014/main" id="{9305856A-515E-4F57-B872-3A768B3FFE84}"/>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b="1" dirty="0"/>
              </a:p>
            </p:txBody>
          </p:sp>
        </p:grpSp>
        <p:pic>
          <p:nvPicPr>
            <p:cNvPr id="63" name="Grafik 62" descr="Warnung">
              <a:extLst>
                <a:ext uri="{FF2B5EF4-FFF2-40B4-BE49-F238E27FC236}">
                  <a16:creationId xmlns:a16="http://schemas.microsoft.com/office/drawing/2014/main" id="{9130DE47-3E39-4330-90AE-A4DB5D7404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6402" y="1688555"/>
              <a:ext cx="644538" cy="644538"/>
            </a:xfrm>
            <a:prstGeom prst="rect">
              <a:avLst/>
            </a:prstGeom>
          </p:spPr>
        </p:pic>
      </p:grpSp>
    </p:spTree>
    <p:extLst>
      <p:ext uri="{BB962C8B-B14F-4D97-AF65-F5344CB8AC3E}">
        <p14:creationId xmlns:p14="http://schemas.microsoft.com/office/powerpoint/2010/main" val="4243970586"/>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 teuer sind Verstöße?</a:t>
            </a:r>
          </a:p>
        </p:txBody>
      </p:sp>
      <p:sp>
        <p:nvSpPr>
          <p:cNvPr id="3" name="Textplatzhalter 2"/>
          <p:cNvSpPr>
            <a:spLocks noGrp="1"/>
          </p:cNvSpPr>
          <p:nvPr>
            <p:ph sz="quarter" idx="18"/>
          </p:nvPr>
        </p:nvSpPr>
        <p:spPr>
          <a:xfrm>
            <a:off x="385762" y="1379538"/>
            <a:ext cx="7632343" cy="4848735"/>
          </a:xfrm>
        </p:spPr>
        <p:txBody>
          <a:bodyPr/>
          <a:lstStyle/>
          <a:p>
            <a:pPr marL="1587" lvl="1" indent="0">
              <a:buNone/>
            </a:pPr>
            <a:r>
              <a:rPr lang="de-DE" b="1" dirty="0"/>
              <a:t>Sanktionen müssen wirksam, verhältnismäßig und</a:t>
            </a:r>
            <a:br>
              <a:rPr lang="de-DE" b="1" dirty="0"/>
            </a:br>
            <a:r>
              <a:rPr lang="de-DE" b="1" dirty="0"/>
              <a:t>abschreckend sein</a:t>
            </a:r>
            <a:br>
              <a:rPr lang="de-DE" b="1" dirty="0"/>
            </a:br>
            <a:r>
              <a:rPr lang="de-DE" dirty="0"/>
              <a:t>(Art. 83 Abs. 1 DSGVO)</a:t>
            </a:r>
          </a:p>
          <a:p>
            <a:pPr marL="271463" lvl="2" indent="0">
              <a:buNone/>
            </a:pPr>
            <a:endParaRPr lang="de-DE" dirty="0"/>
          </a:p>
          <a:p>
            <a:pPr lvl="2"/>
            <a:endParaRPr lang="de-DE" dirty="0"/>
          </a:p>
          <a:p>
            <a:pPr marL="1587" lvl="1" indent="0">
              <a:buNone/>
            </a:pPr>
            <a:r>
              <a:rPr lang="de-DE" dirty="0"/>
              <a:t>Neben der Anordnung von Maßnahmen kann die</a:t>
            </a:r>
            <a:br>
              <a:rPr lang="de-DE" dirty="0"/>
            </a:br>
            <a:r>
              <a:rPr lang="de-DE" dirty="0"/>
              <a:t>Aufsichtsbehörde Bußgelder verhängen:</a:t>
            </a:r>
          </a:p>
          <a:p>
            <a:pPr lvl="1"/>
            <a:endParaRPr lang="de-DE" dirty="0"/>
          </a:p>
          <a:p>
            <a:pPr lvl="1"/>
            <a:r>
              <a:rPr lang="de-DE" dirty="0"/>
              <a:t>Geldbußen von bis zu 20 000 000 EUR oder von bis zu 4% des gesamten weltweit erzielten Vorjahresumsatzes, je nachdem, welcher der Beträge höher ist.</a:t>
            </a:r>
          </a:p>
          <a:p>
            <a:pPr lvl="1"/>
            <a:endParaRPr lang="de-DE" dirty="0"/>
          </a:p>
        </p:txBody>
      </p:sp>
      <p:grpSp>
        <p:nvGrpSpPr>
          <p:cNvPr id="10" name="Gruppieren 9"/>
          <p:cNvGrpSpPr/>
          <p:nvPr/>
        </p:nvGrpSpPr>
        <p:grpSpPr>
          <a:xfrm>
            <a:off x="6983858" y="1376363"/>
            <a:ext cx="1713761" cy="1713761"/>
            <a:chOff x="6887608" y="1303630"/>
            <a:chExt cx="1810012" cy="1810012"/>
          </a:xfrm>
        </p:grpSpPr>
        <p:grpSp>
          <p:nvGrpSpPr>
            <p:cNvPr id="8" name="Gruppieren 7"/>
            <p:cNvGrpSpPr/>
            <p:nvPr/>
          </p:nvGrpSpPr>
          <p:grpSpPr>
            <a:xfrm rot="900000" flipH="1">
              <a:off x="6887608" y="1303630"/>
              <a:ext cx="1810012" cy="1810012"/>
              <a:chOff x="-1512711" y="2325511"/>
              <a:chExt cx="2190044" cy="2190044"/>
            </a:xfrm>
          </p:grpSpPr>
          <p:sp>
            <p:nvSpPr>
              <p:cNvPr id="5" name="Ellipse 4"/>
              <p:cNvSpPr/>
              <p:nvPr/>
            </p:nvSpPr>
            <p:spPr bwMode="auto">
              <a:xfrm>
                <a:off x="-1512711" y="2325511"/>
                <a:ext cx="2190044" cy="2190044"/>
              </a:xfrm>
              <a:prstGeom prst="ellipse">
                <a:avLst/>
              </a:prstGeom>
              <a:noFill/>
              <a:ln w="57150" cap="flat" cmpd="sng" algn="ctr">
                <a:gradFill>
                  <a:gsLst>
                    <a:gs pos="0">
                      <a:schemeClr val="accent1"/>
                    </a:gs>
                    <a:gs pos="75000">
                      <a:schemeClr val="accent3"/>
                    </a:gs>
                    <a:gs pos="25000">
                      <a:schemeClr val="accent3"/>
                    </a:gs>
                    <a:gs pos="100000">
                      <a:schemeClr val="accent1"/>
                    </a:gs>
                  </a:gsLst>
                  <a:lin ang="5400000" scaled="0"/>
                </a:gra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endParaRPr lang="de-DE" sz="1600">
                  <a:solidFill>
                    <a:srgbClr val="FFFFFF"/>
                  </a:solidFill>
                  <a:latin typeface="Tahoma"/>
                </a:endParaRPr>
              </a:p>
            </p:txBody>
          </p:sp>
          <p:sp>
            <p:nvSpPr>
              <p:cNvPr id="6" name="Ellipse 5"/>
              <p:cNvSpPr/>
              <p:nvPr/>
            </p:nvSpPr>
            <p:spPr bwMode="auto">
              <a:xfrm>
                <a:off x="-1216681" y="2621541"/>
                <a:ext cx="1597984" cy="1597984"/>
              </a:xfrm>
              <a:prstGeom prst="ellipse">
                <a:avLst/>
              </a:prstGeom>
              <a:noFill/>
              <a:ln w="57150" cap="flat" cmpd="sng" algn="ctr">
                <a:gradFill>
                  <a:gsLst>
                    <a:gs pos="0">
                      <a:schemeClr val="accent1"/>
                    </a:gs>
                    <a:gs pos="75000">
                      <a:schemeClr val="accent3"/>
                    </a:gs>
                    <a:gs pos="25000">
                      <a:schemeClr val="accent3"/>
                    </a:gs>
                    <a:gs pos="100000">
                      <a:schemeClr val="accent1"/>
                    </a:gs>
                  </a:gsLst>
                  <a:lin ang="5400000" scaled="0"/>
                </a:gra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r>
                  <a:rPr lang="de-DE" sz="1600" dirty="0">
                    <a:solidFill>
                      <a:srgbClr val="FFFFFF"/>
                    </a:solidFill>
                    <a:latin typeface="Tahoma"/>
                  </a:rPr>
                  <a:t> </a:t>
                </a:r>
              </a:p>
            </p:txBody>
          </p:sp>
        </p:grpSp>
        <p:sp>
          <p:nvSpPr>
            <p:cNvPr id="7" name="Textfeld 6"/>
            <p:cNvSpPr txBox="1"/>
            <p:nvPr/>
          </p:nvSpPr>
          <p:spPr>
            <a:xfrm rot="900000" flipH="1">
              <a:off x="7053605" y="2001826"/>
              <a:ext cx="1478019" cy="413623"/>
            </a:xfrm>
            <a:prstGeom prst="rect">
              <a:avLst/>
            </a:prstGeom>
            <a:solidFill>
              <a:schemeClr val="bg1"/>
            </a:solidFill>
          </p:spPr>
          <p:txBody>
            <a:bodyPr wrap="none" lIns="0" tIns="72000" rIns="0" bIns="72000" rtlCol="0" anchor="ctr">
              <a:spAutoFit/>
            </a:bodyPr>
            <a:lstStyle/>
            <a:p>
              <a:pPr algn="ctr"/>
              <a:r>
                <a:rPr lang="de-DE" sz="1600" b="1" dirty="0">
                  <a:solidFill>
                    <a:schemeClr val="accent1"/>
                  </a:solidFill>
                  <a:latin typeface="+mn-lt"/>
                </a:rPr>
                <a:t>SANKTIONEN</a:t>
              </a:r>
            </a:p>
          </p:txBody>
        </p:sp>
      </p:grpSp>
    </p:spTree>
    <p:extLst>
      <p:ext uri="{BB962C8B-B14F-4D97-AF65-F5344CB8AC3E}">
        <p14:creationId xmlns:p14="http://schemas.microsoft.com/office/powerpoint/2010/main" val="675958678"/>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1979712" y="1755592"/>
            <a:ext cx="5470369" cy="4184833"/>
            <a:chOff x="1754806" y="1755592"/>
            <a:chExt cx="5470369" cy="4184833"/>
          </a:xfrm>
        </p:grpSpPr>
        <p:pic>
          <p:nvPicPr>
            <p:cNvPr id="6" name="Grafik 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54806" y="1755592"/>
              <a:ext cx="5470369" cy="4184833"/>
            </a:xfrm>
            <a:prstGeom prst="rect">
              <a:avLst/>
            </a:prstGeom>
          </p:spPr>
        </p:pic>
        <p:sp>
          <p:nvSpPr>
            <p:cNvPr id="7" name="Textfeld 6"/>
            <p:cNvSpPr txBox="1"/>
            <p:nvPr/>
          </p:nvSpPr>
          <p:spPr>
            <a:xfrm rot="20869721">
              <a:off x="2397634" y="2974664"/>
              <a:ext cx="4257174" cy="2554545"/>
            </a:xfrm>
            <a:prstGeom prst="rect">
              <a:avLst/>
            </a:prstGeom>
            <a:noFill/>
          </p:spPr>
          <p:txBody>
            <a:bodyPr wrap="square" rtlCol="0">
              <a:spAutoFit/>
            </a:bodyPr>
            <a:lstStyle/>
            <a:p>
              <a:pPr algn="ctr"/>
              <a:r>
                <a:rPr lang="de-DE" altLang="de-DE" dirty="0">
                  <a:solidFill>
                    <a:schemeClr val="accent2"/>
                  </a:solidFill>
                  <a:latin typeface="Comic Sans MS" panose="030F0702030302020204" pitchFamily="66" charset="0"/>
                </a:rPr>
                <a:t>Geben Sie nur </a:t>
              </a:r>
              <a:r>
                <a:rPr lang="de-DE" altLang="de-DE" sz="4000" dirty="0">
                  <a:solidFill>
                    <a:schemeClr val="accent2"/>
                  </a:solidFill>
                  <a:latin typeface="Comic Sans MS" panose="030F0702030302020204" pitchFamily="66" charset="0"/>
                </a:rPr>
                <a:t>Notwendiges</a:t>
              </a:r>
              <a:r>
                <a:rPr lang="de-DE" altLang="de-DE" dirty="0">
                  <a:solidFill>
                    <a:schemeClr val="accent2"/>
                  </a:solidFill>
                  <a:latin typeface="Comic Sans MS" panose="030F0702030302020204" pitchFamily="66" charset="0"/>
                </a:rPr>
                <a:t> preis, denn was nicht gespeichert ist, muss </a:t>
              </a:r>
              <a:br>
                <a:rPr lang="de-DE" altLang="de-DE" dirty="0">
                  <a:solidFill>
                    <a:schemeClr val="accent2"/>
                  </a:solidFill>
                  <a:latin typeface="Comic Sans MS" panose="030F0702030302020204" pitchFamily="66" charset="0"/>
                </a:rPr>
              </a:br>
              <a:r>
                <a:rPr lang="de-DE" altLang="de-DE" dirty="0">
                  <a:solidFill>
                    <a:schemeClr val="accent2"/>
                  </a:solidFill>
                  <a:latin typeface="Comic Sans MS" panose="030F0702030302020204" pitchFamily="66" charset="0"/>
                </a:rPr>
                <a:t>nicht geschützt werden!</a:t>
              </a:r>
            </a:p>
            <a:p>
              <a:endParaRPr lang="de-DE" dirty="0">
                <a:solidFill>
                  <a:schemeClr val="accent2"/>
                </a:solidFill>
              </a:endParaRPr>
            </a:p>
          </p:txBody>
        </p:sp>
      </p:grpSp>
      <p:sp>
        <p:nvSpPr>
          <p:cNvPr id="13" name="AutoShape 11">
            <a:hlinkClick r:id="" action="ppaction://noaction" highlightClick="1">
              <a:snd r:embed="rId4" name="click.wav"/>
            </a:hlinkClick>
          </p:cNvPr>
          <p:cNvSpPr>
            <a:spLocks noChangeArrowheads="1"/>
          </p:cNvSpPr>
          <p:nvPr/>
        </p:nvSpPr>
        <p:spPr bwMode="auto">
          <a:xfrm>
            <a:off x="1979712" y="2085975"/>
            <a:ext cx="5188790" cy="3768055"/>
          </a:xfrm>
          <a:prstGeom prst="actionButtonMovie">
            <a:avLst/>
          </a:prstGeom>
          <a:solidFill>
            <a:schemeClr val="bg1">
              <a:alpha val="0"/>
            </a:schemeClr>
          </a:solidFill>
          <a:ln w="9525">
            <a:noFill/>
            <a:miter lim="800000"/>
            <a:headEnd/>
            <a:tailEnd/>
          </a:ln>
        </p:spPr>
        <p:txBody>
          <a:bodyPr wrap="none" anchor="ctr"/>
          <a:lstStyle/>
          <a:p>
            <a:endParaRPr lang="de-DE" dirty="0">
              <a:solidFill>
                <a:srgbClr val="000000"/>
              </a:solidFill>
            </a:endParaRPr>
          </a:p>
        </p:txBody>
      </p:sp>
      <p:sp>
        <p:nvSpPr>
          <p:cNvPr id="105474" name="Titel 6"/>
          <p:cNvSpPr>
            <a:spLocks noGrp="1"/>
          </p:cNvSpPr>
          <p:nvPr>
            <p:ph type="title"/>
          </p:nvPr>
        </p:nvSpPr>
        <p:spPr/>
        <p:txBody>
          <a:bodyPr/>
          <a:lstStyle/>
          <a:p>
            <a:r>
              <a:rPr lang="de-DE" altLang="de-DE" dirty="0"/>
              <a:t>Zu guter Letzt ein Tipp …</a:t>
            </a:r>
          </a:p>
        </p:txBody>
      </p:sp>
    </p:spTree>
    <p:extLst>
      <p:ext uri="{BB962C8B-B14F-4D97-AF65-F5344CB8AC3E}">
        <p14:creationId xmlns:p14="http://schemas.microsoft.com/office/powerpoint/2010/main" val="718069445"/>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7" name="Textplatzhalter 15"/>
          <p:cNvSpPr>
            <a:spLocks noGrp="1"/>
          </p:cNvSpPr>
          <p:nvPr>
            <p:ph sz="quarter" idx="18"/>
          </p:nvPr>
        </p:nvSpPr>
        <p:spPr/>
        <p:txBody>
          <a:bodyPr/>
          <a:lstStyle/>
          <a:p>
            <a:pPr marL="2419350" indent="-2419350" eaLnBrk="1" hangingPunct="1">
              <a:lnSpc>
                <a:spcPct val="100000"/>
              </a:lnSpc>
              <a:spcBef>
                <a:spcPts val="0"/>
              </a:spcBef>
              <a:tabLst>
                <a:tab pos="2419350" algn="l"/>
              </a:tabLst>
            </a:pPr>
            <a:r>
              <a:rPr lang="de-DE" altLang="de-DE" b="1" dirty="0">
                <a:solidFill>
                  <a:schemeClr val="accent1"/>
                </a:solidFill>
              </a:rPr>
              <a:t>Name	</a:t>
            </a:r>
            <a:r>
              <a:rPr lang="de-DE" altLang="de-DE" dirty="0"/>
              <a:t>Hans Mustermann</a:t>
            </a:r>
          </a:p>
          <a:p>
            <a:pPr marL="2419350" indent="-2419350" eaLnBrk="1" hangingPunct="1">
              <a:lnSpc>
                <a:spcPct val="100000"/>
              </a:lnSpc>
              <a:spcBef>
                <a:spcPts val="0"/>
              </a:spcBef>
              <a:tabLst>
                <a:tab pos="2419350" algn="l"/>
              </a:tabLst>
            </a:pPr>
            <a:endParaRPr lang="de-DE" altLang="de-DE" dirty="0"/>
          </a:p>
          <a:p>
            <a:pPr marL="2419350" indent="-2419350" eaLnBrk="1" hangingPunct="1">
              <a:lnSpc>
                <a:spcPct val="100000"/>
              </a:lnSpc>
              <a:spcBef>
                <a:spcPts val="0"/>
              </a:spcBef>
              <a:tabLst>
                <a:tab pos="2419350" algn="l"/>
              </a:tabLst>
            </a:pPr>
            <a:r>
              <a:rPr lang="de-DE" altLang="de-DE" b="1" dirty="0">
                <a:solidFill>
                  <a:schemeClr val="accent1"/>
                </a:solidFill>
              </a:rPr>
              <a:t>Baujahr	</a:t>
            </a:r>
            <a:r>
              <a:rPr lang="de-DE" altLang="de-DE" dirty="0"/>
              <a:t>1962</a:t>
            </a:r>
          </a:p>
          <a:p>
            <a:pPr marL="2419350" indent="-2419350" eaLnBrk="1" hangingPunct="1">
              <a:lnSpc>
                <a:spcPct val="100000"/>
              </a:lnSpc>
              <a:spcBef>
                <a:spcPts val="0"/>
              </a:spcBef>
              <a:tabLst>
                <a:tab pos="2419350" algn="l"/>
              </a:tabLst>
            </a:pPr>
            <a:endParaRPr lang="de-DE" altLang="de-DE" dirty="0"/>
          </a:p>
          <a:p>
            <a:pPr marL="2419350" indent="-2419350" eaLnBrk="1" hangingPunct="1">
              <a:lnSpc>
                <a:spcPct val="100000"/>
              </a:lnSpc>
              <a:spcBef>
                <a:spcPts val="0"/>
              </a:spcBef>
              <a:tabLst>
                <a:tab pos="2419350" algn="l"/>
              </a:tabLst>
            </a:pPr>
            <a:r>
              <a:rPr lang="de-DE" altLang="de-DE" b="1" dirty="0">
                <a:solidFill>
                  <a:schemeClr val="accent1"/>
                </a:solidFill>
              </a:rPr>
              <a:t>Familienstand	</a:t>
            </a:r>
            <a:r>
              <a:rPr lang="de-DE" altLang="de-DE" dirty="0"/>
              <a:t>verheiratet</a:t>
            </a:r>
          </a:p>
          <a:p>
            <a:pPr marL="2419350" indent="-2419350" eaLnBrk="1" hangingPunct="1">
              <a:lnSpc>
                <a:spcPct val="100000"/>
              </a:lnSpc>
              <a:spcBef>
                <a:spcPts val="0"/>
              </a:spcBef>
              <a:tabLst>
                <a:tab pos="2419350" algn="l"/>
              </a:tabLst>
            </a:pPr>
            <a:endParaRPr lang="de-DE" altLang="de-DE" dirty="0"/>
          </a:p>
          <a:p>
            <a:pPr marL="2419350" indent="-2419350" eaLnBrk="1" hangingPunct="1">
              <a:lnSpc>
                <a:spcPct val="100000"/>
              </a:lnSpc>
              <a:spcBef>
                <a:spcPts val="0"/>
              </a:spcBef>
              <a:tabLst>
                <a:tab pos="2419350" algn="l"/>
              </a:tabLst>
            </a:pPr>
            <a:r>
              <a:rPr lang="de-DE" altLang="de-DE" b="1" dirty="0">
                <a:solidFill>
                  <a:schemeClr val="accent1"/>
                </a:solidFill>
              </a:rPr>
              <a:t>Im Unternehmen seit	</a:t>
            </a:r>
            <a:r>
              <a:rPr lang="de-DE" altLang="de-DE" dirty="0"/>
              <a:t>2000</a:t>
            </a:r>
          </a:p>
          <a:p>
            <a:pPr marL="2419350" indent="-2419350" eaLnBrk="1" hangingPunct="1">
              <a:lnSpc>
                <a:spcPct val="100000"/>
              </a:lnSpc>
              <a:spcBef>
                <a:spcPts val="0"/>
              </a:spcBef>
              <a:tabLst>
                <a:tab pos="2419350" algn="l"/>
              </a:tabLst>
            </a:pPr>
            <a:endParaRPr lang="de-DE" altLang="de-DE" dirty="0"/>
          </a:p>
          <a:p>
            <a:pPr marL="2419350" indent="-2419350" eaLnBrk="1" hangingPunct="1">
              <a:lnSpc>
                <a:spcPct val="100000"/>
              </a:lnSpc>
              <a:spcBef>
                <a:spcPts val="0"/>
              </a:spcBef>
              <a:tabLst>
                <a:tab pos="2419350" algn="l"/>
              </a:tabLst>
            </a:pPr>
            <a:r>
              <a:rPr lang="de-DE" altLang="de-DE" b="1" dirty="0">
                <a:solidFill>
                  <a:schemeClr val="accent1"/>
                </a:solidFill>
              </a:rPr>
              <a:t>Tätigkeiten	</a:t>
            </a:r>
            <a:r>
              <a:rPr lang="de-DE" altLang="de-DE" dirty="0"/>
              <a:t>2 Jahre dieses</a:t>
            </a:r>
          </a:p>
          <a:p>
            <a:pPr marL="2419350" indent="-2419350" eaLnBrk="1" hangingPunct="1">
              <a:lnSpc>
                <a:spcPct val="100000"/>
              </a:lnSpc>
              <a:spcBef>
                <a:spcPts val="0"/>
              </a:spcBef>
              <a:tabLst>
                <a:tab pos="2419350" algn="l"/>
              </a:tabLst>
            </a:pPr>
            <a:r>
              <a:rPr lang="de-DE" altLang="de-DE" dirty="0"/>
              <a:t>	10 Jahre jenes</a:t>
            </a:r>
          </a:p>
          <a:p>
            <a:pPr marL="2419350" indent="-2419350" eaLnBrk="1" hangingPunct="1">
              <a:lnSpc>
                <a:spcPct val="100000"/>
              </a:lnSpc>
              <a:spcBef>
                <a:spcPts val="0"/>
              </a:spcBef>
              <a:tabLst>
                <a:tab pos="2419350" algn="l"/>
              </a:tabLst>
            </a:pPr>
            <a:endParaRPr lang="de-DE" altLang="de-DE" dirty="0"/>
          </a:p>
          <a:p>
            <a:pPr marL="2419350" indent="-2419350" eaLnBrk="1" hangingPunct="1">
              <a:lnSpc>
                <a:spcPct val="100000"/>
              </a:lnSpc>
              <a:spcBef>
                <a:spcPts val="0"/>
              </a:spcBef>
              <a:tabLst>
                <a:tab pos="2419350" algn="l"/>
              </a:tabLst>
            </a:pPr>
            <a:r>
              <a:rPr lang="de-DE" altLang="de-DE" b="1" dirty="0">
                <a:solidFill>
                  <a:schemeClr val="accent1"/>
                </a:solidFill>
              </a:rPr>
              <a:t>Aufgabenbereich	</a:t>
            </a:r>
            <a:r>
              <a:rPr lang="de-DE" altLang="de-DE" dirty="0"/>
              <a:t>seit 2014 Datenschutzbeauftragter</a:t>
            </a:r>
          </a:p>
          <a:p>
            <a:pPr marL="2419350" indent="-2419350">
              <a:lnSpc>
                <a:spcPct val="100000"/>
              </a:lnSpc>
              <a:spcBef>
                <a:spcPts val="0"/>
              </a:spcBef>
              <a:tabLst>
                <a:tab pos="2419350" algn="l"/>
              </a:tabLst>
            </a:pPr>
            <a:endParaRPr lang="de-DE" altLang="de-DE" dirty="0"/>
          </a:p>
        </p:txBody>
      </p:sp>
      <p:sp>
        <p:nvSpPr>
          <p:cNvPr id="2" name="Bildplatzhalter 1"/>
          <p:cNvSpPr>
            <a:spLocks noGrp="1"/>
          </p:cNvSpPr>
          <p:nvPr>
            <p:ph type="pic" sz="quarter" idx="19"/>
          </p:nvPr>
        </p:nvSpPr>
        <p:spPr/>
      </p:sp>
      <p:sp>
        <p:nvSpPr>
          <p:cNvPr id="108546" name="Rectangle 2"/>
          <p:cNvSpPr>
            <a:spLocks noGrp="1" noChangeArrowheads="1"/>
          </p:cNvSpPr>
          <p:nvPr>
            <p:ph type="title"/>
          </p:nvPr>
        </p:nvSpPr>
        <p:spPr/>
        <p:txBody>
          <a:bodyPr/>
          <a:lstStyle/>
          <a:p>
            <a:pPr eaLnBrk="1" hangingPunct="1"/>
            <a:r>
              <a:rPr lang="de-DE" altLang="de-DE"/>
              <a:t>Ihr Referent</a:t>
            </a:r>
          </a:p>
        </p:txBody>
      </p:sp>
      <p:sp>
        <p:nvSpPr>
          <p:cNvPr id="10" name="AutoShape 67">
            <a:hlinkClick r:id="rId3" action="ppaction://hlinksldjump" highlightClick="1"/>
          </p:cNvPr>
          <p:cNvSpPr>
            <a:spLocks noChangeArrowheads="1"/>
          </p:cNvSpPr>
          <p:nvPr/>
        </p:nvSpPr>
        <p:spPr bwMode="auto">
          <a:xfrm>
            <a:off x="7600223" y="5777592"/>
            <a:ext cx="533400" cy="485775"/>
          </a:xfrm>
          <a:prstGeom prst="actionButtonForwardNext">
            <a:avLst/>
          </a:prstGeom>
          <a:solidFill>
            <a:srgbClr val="93C01F">
              <a:alpha val="65000"/>
            </a:srgbClr>
          </a:solidFill>
          <a:ln w="9525">
            <a:solidFill>
              <a:srgbClr val="739719"/>
            </a:solidFill>
            <a:miter lim="800000"/>
            <a:headEnd/>
            <a:tailEnd/>
          </a:ln>
          <a:scene3d>
            <a:camera prst="orthographicFront"/>
            <a:lightRig rig="threePt" dir="t"/>
          </a:scene3d>
          <a:sp3d>
            <a:bevelT/>
          </a:sp3d>
        </p:spPr>
        <p:txBody>
          <a:bodyPr wrap="none" anchor="ctr"/>
          <a:lstStyle/>
          <a:p>
            <a:pPr>
              <a:defRPr/>
            </a:pPr>
            <a:endParaRPr lang="de-DE">
              <a:latin typeface="Tahoma" panose="020B0604030504040204" pitchFamily="34" charset="0"/>
            </a:endParaRPr>
          </a:p>
        </p:txBody>
      </p:sp>
      <p:sp>
        <p:nvSpPr>
          <p:cNvPr id="9" name="Rechteck 8"/>
          <p:cNvSpPr>
            <a:spLocks noChangeArrowheads="1"/>
          </p:cNvSpPr>
          <p:nvPr/>
        </p:nvSpPr>
        <p:spPr bwMode="auto">
          <a:xfrm>
            <a:off x="7380362" y="5563744"/>
            <a:ext cx="1008062" cy="863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de-DE" altLang="de-DE">
              <a:latin typeface="Tahoma" pitchFamily="34" charset="0"/>
            </a:endParaRPr>
          </a:p>
        </p:txBody>
      </p:sp>
      <p:sp>
        <p:nvSpPr>
          <p:cNvPr id="108556" name="Rechteck 10"/>
          <p:cNvSpPr>
            <a:spLocks noChangeArrowheads="1"/>
          </p:cNvSpPr>
          <p:nvPr/>
        </p:nvSpPr>
        <p:spPr bwMode="auto">
          <a:xfrm>
            <a:off x="8459788" y="6237288"/>
            <a:ext cx="4333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de-DE" altLang="de-DE">
              <a:latin typeface="Tahoma" pitchFamily="34" charset="0"/>
            </a:endParaRPr>
          </a:p>
        </p:txBody>
      </p:sp>
    </p:spTree>
    <p:extLst>
      <p:ext uri="{BB962C8B-B14F-4D97-AF65-F5344CB8AC3E}">
        <p14:creationId xmlns:p14="http://schemas.microsoft.com/office/powerpoint/2010/main" val="24466866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nodeType="afterGroup">
                            <p:stCondLst>
                              <p:cond delay="500"/>
                            </p:stCondLst>
                            <p:childTnLst>
                              <p:par>
                                <p:cTn id="9" presetID="55" presetClass="entr" presetSubtype="0" fill="hold" nodeType="afterEffect">
                                  <p:stCondLst>
                                    <p:cond delay="2000"/>
                                  </p:stCondLst>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strVal val="#ppt_w*0.70"/>
                                          </p:val>
                                        </p:tav>
                                        <p:tav tm="100000">
                                          <p:val>
                                            <p:strVal val="#ppt_w"/>
                                          </p:val>
                                        </p:tav>
                                      </p:tavLst>
                                    </p:anim>
                                    <p:anim calcmode="lin" valueType="num">
                                      <p:cBhvr>
                                        <p:cTn id="12" dur="1000" fill="hold"/>
                                        <p:tgtEl>
                                          <p:spTgt spid="10"/>
                                        </p:tgtEl>
                                        <p:attrNameLst>
                                          <p:attrName>ppt_h</p:attrName>
                                        </p:attrNameLst>
                                      </p:cBhvr>
                                      <p:tavLst>
                                        <p:tav tm="0">
                                          <p:val>
                                            <p:strVal val="#ppt_h"/>
                                          </p:val>
                                        </p:tav>
                                        <p:tav tm="100000">
                                          <p:val>
                                            <p:strVal val="#ppt_h"/>
                                          </p:val>
                                        </p:tav>
                                      </p:tavLst>
                                    </p:anim>
                                    <p:animEffect transition="in" filter="fade">
                                      <p:cBhvr>
                                        <p:cTn id="13" dur="1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p:txBody>
          <a:bodyPr/>
          <a:lstStyle/>
          <a:p>
            <a:r>
              <a:rPr lang="de-DE" altLang="de-DE"/>
              <a:t>Welche Gesetze schützen uns?</a:t>
            </a:r>
            <a:endParaRPr lang="de-DE" altLang="de-DE" dirty="0"/>
          </a:p>
        </p:txBody>
      </p:sp>
      <p:sp>
        <p:nvSpPr>
          <p:cNvPr id="12293" name="Textplatzhalter 4"/>
          <p:cNvSpPr>
            <a:spLocks noGrp="1"/>
          </p:cNvSpPr>
          <p:nvPr>
            <p:ph sz="quarter" idx="18"/>
          </p:nvPr>
        </p:nvSpPr>
        <p:spPr>
          <a:xfrm>
            <a:off x="385763" y="3042285"/>
            <a:ext cx="8352000" cy="3275523"/>
          </a:xfrm>
        </p:spPr>
        <p:txBody>
          <a:bodyPr/>
          <a:lstStyle/>
          <a:p>
            <a:pPr lvl="1"/>
            <a:r>
              <a:rPr lang="de-DE" altLang="de-DE" dirty="0"/>
              <a:t>Den Umgang mit personenbezogenen Daten in Unternehmen und öffentlichen Stellen regelt der Gesetzgeber insbesondere über die DSGVO (Verordnung (EU) 2016/679)</a:t>
            </a:r>
          </a:p>
          <a:p>
            <a:pPr lvl="1">
              <a:spcBef>
                <a:spcPts val="1200"/>
              </a:spcBef>
            </a:pPr>
            <a:r>
              <a:rPr lang="de-DE" altLang="de-DE" dirty="0"/>
              <a:t>Die DSGVO gilt laut Art. 3 DSGVO immer, wenn ...</a:t>
            </a:r>
          </a:p>
          <a:p>
            <a:pPr lvl="2"/>
            <a:r>
              <a:rPr lang="de-DE" altLang="de-DE" dirty="0"/>
              <a:t>der Verantwortliche oder Auftragsverarbeiter seine Niederlassung in der EU hat, unabhängig davon, ob die Verarbeitung innerhalb der EU stattfindet, oder</a:t>
            </a:r>
          </a:p>
          <a:p>
            <a:pPr lvl="2"/>
            <a:r>
              <a:rPr lang="de-DE" altLang="de-DE" dirty="0"/>
              <a:t>personenbezogene Daten von EU-Bürgern verarbeitete werden, die im Zusammenhang mit dem Absatz von Waren oder Dienstleistungen stehen, oder</a:t>
            </a:r>
          </a:p>
          <a:p>
            <a:pPr lvl="2"/>
            <a:r>
              <a:rPr lang="de-DE" altLang="de-DE" dirty="0"/>
              <a:t>das in der EU stattfindende Verhalten der betroffenen Person beobachtet wird.</a:t>
            </a:r>
          </a:p>
          <a:p>
            <a:pPr lvl="1">
              <a:spcBef>
                <a:spcPts val="1200"/>
              </a:spcBef>
            </a:pPr>
            <a:r>
              <a:rPr lang="de-DE" altLang="de-DE" dirty="0"/>
              <a:t>Zusätzlich gelten Gesetze der Mitgliedsstaaten, welche die Regelungsräume der DSGVO füllen, für den entsprechenden Mitgliedsstaat. </a:t>
            </a:r>
          </a:p>
          <a:p>
            <a:pPr lvl="2"/>
            <a:r>
              <a:rPr lang="de-DE" altLang="de-DE" dirty="0"/>
              <a:t>Beispiel: Das neue Bundesdatenschutzgesetz für Deutschland</a:t>
            </a:r>
          </a:p>
        </p:txBody>
      </p:sp>
      <p:grpSp>
        <p:nvGrpSpPr>
          <p:cNvPr id="14" name="Gruppieren 13"/>
          <p:cNvGrpSpPr/>
          <p:nvPr/>
        </p:nvGrpSpPr>
        <p:grpSpPr>
          <a:xfrm>
            <a:off x="310123" y="1082676"/>
            <a:ext cx="4445128" cy="1675260"/>
            <a:chOff x="310123" y="1082676"/>
            <a:chExt cx="4445128" cy="1675260"/>
          </a:xfrm>
        </p:grpSpPr>
        <p:sp>
          <p:nvSpPr>
            <p:cNvPr id="15" name="Bogen 14"/>
            <p:cNvSpPr/>
            <p:nvPr/>
          </p:nvSpPr>
          <p:spPr bwMode="auto">
            <a:xfrm rot="20327982">
              <a:off x="4125283" y="2087153"/>
              <a:ext cx="387350" cy="560680"/>
            </a:xfrm>
            <a:prstGeom prst="arc">
              <a:avLst>
                <a:gd name="adj1" fmla="val 9615675"/>
                <a:gd name="adj2" fmla="val 14922755"/>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de-DE"/>
            </a:p>
          </p:txBody>
        </p:sp>
        <p:sp>
          <p:nvSpPr>
            <p:cNvPr id="16" name="Rechteck 15"/>
            <p:cNvSpPr/>
            <p:nvPr/>
          </p:nvSpPr>
          <p:spPr>
            <a:xfrm>
              <a:off x="310123" y="1082676"/>
              <a:ext cx="4445128" cy="1477328"/>
            </a:xfrm>
            <a:prstGeom prst="rect">
              <a:avLst/>
            </a:prstGeom>
            <a:noFill/>
          </p:spPr>
          <p:txBody>
            <a:bodyPr wrap="none" lIns="0" tIns="0" rIns="0" bIns="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de-DE" sz="9600" b="1" cap="all" spc="0" dirty="0">
                  <a:ln w="0"/>
                  <a:solidFill>
                    <a:schemeClr val="accent1"/>
                  </a:solidFill>
                  <a:effectLst/>
                </a:rPr>
                <a:t>DSGVO</a:t>
              </a:r>
            </a:p>
          </p:txBody>
        </p:sp>
        <p:grpSp>
          <p:nvGrpSpPr>
            <p:cNvPr id="17" name="Gruppieren 16"/>
            <p:cNvGrpSpPr/>
            <p:nvPr/>
          </p:nvGrpSpPr>
          <p:grpSpPr>
            <a:xfrm>
              <a:off x="4083844" y="2087154"/>
              <a:ext cx="577748" cy="670782"/>
              <a:chOff x="4083844" y="2087154"/>
              <a:chExt cx="577748" cy="670782"/>
            </a:xfrm>
          </p:grpSpPr>
          <p:grpSp>
            <p:nvGrpSpPr>
              <p:cNvPr id="18" name="Gruppieren 17"/>
              <p:cNvGrpSpPr/>
              <p:nvPr/>
            </p:nvGrpSpPr>
            <p:grpSpPr>
              <a:xfrm rot="20327982">
                <a:off x="4129780" y="2333790"/>
                <a:ext cx="531812" cy="424146"/>
                <a:chOff x="3895735" y="3343281"/>
                <a:chExt cx="361651" cy="288433"/>
              </a:xfrm>
            </p:grpSpPr>
            <p:sp>
              <p:nvSpPr>
                <p:cNvPr id="22" name="Abgerundetes Rechteck 21"/>
                <p:cNvSpPr/>
                <p:nvPr/>
              </p:nvSpPr>
              <p:spPr bwMode="auto">
                <a:xfrm>
                  <a:off x="3895735" y="3343281"/>
                  <a:ext cx="361651" cy="288433"/>
                </a:xfrm>
                <a:prstGeom prst="roundRect">
                  <a:avLst/>
                </a:prstGeom>
                <a:solidFill>
                  <a:schemeClr val="accent3"/>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err="1">
                    <a:ln>
                      <a:noFill/>
                    </a:ln>
                    <a:solidFill>
                      <a:schemeClr val="bg1"/>
                    </a:solidFill>
                    <a:effectLst/>
                    <a:latin typeface="Arial" pitchFamily="34" charset="0"/>
                    <a:ea typeface="ＭＳ Ｐゴシック" pitchFamily="34" charset="-128"/>
                  </a:endParaRPr>
                </a:p>
              </p:txBody>
            </p:sp>
            <p:sp>
              <p:nvSpPr>
                <p:cNvPr id="23" name="Trapezoid 14"/>
                <p:cNvSpPr/>
                <p:nvPr/>
              </p:nvSpPr>
              <p:spPr bwMode="auto">
                <a:xfrm>
                  <a:off x="4036079" y="3419323"/>
                  <a:ext cx="80962" cy="136350"/>
                </a:xfrm>
                <a:custGeom>
                  <a:avLst/>
                  <a:gdLst/>
                  <a:ahLst/>
                  <a:cxnLst/>
                  <a:rect l="l" t="t" r="r" b="b"/>
                  <a:pathLst>
                    <a:path w="80962" h="136350">
                      <a:moveTo>
                        <a:pt x="40481" y="0"/>
                      </a:moveTo>
                      <a:cubicBezTo>
                        <a:pt x="62838" y="0"/>
                        <a:pt x="80962" y="18124"/>
                        <a:pt x="80962" y="40481"/>
                      </a:cubicBezTo>
                      <a:cubicBezTo>
                        <a:pt x="80962" y="55158"/>
                        <a:pt x="73151" y="68012"/>
                        <a:pt x="60082" y="72843"/>
                      </a:cubicBezTo>
                      <a:lnTo>
                        <a:pt x="63341" y="136350"/>
                      </a:lnTo>
                      <a:lnTo>
                        <a:pt x="17622" y="136350"/>
                      </a:lnTo>
                      <a:lnTo>
                        <a:pt x="20881" y="72843"/>
                      </a:lnTo>
                      <a:cubicBezTo>
                        <a:pt x="7812" y="68012"/>
                        <a:pt x="0" y="55159"/>
                        <a:pt x="0" y="40481"/>
                      </a:cubicBezTo>
                      <a:cubicBezTo>
                        <a:pt x="0" y="18124"/>
                        <a:pt x="18124" y="0"/>
                        <a:pt x="40481" y="0"/>
                      </a:cubicBezTo>
                      <a:close/>
                    </a:path>
                  </a:pathLst>
                </a:cu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err="1">
                    <a:ln>
                      <a:noFill/>
                    </a:ln>
                    <a:solidFill>
                      <a:schemeClr val="bg1"/>
                    </a:solidFill>
                    <a:effectLst/>
                    <a:latin typeface="Arial" pitchFamily="34" charset="0"/>
                    <a:ea typeface="ＭＳ Ｐゴシック" pitchFamily="34" charset="-128"/>
                  </a:endParaRPr>
                </a:p>
              </p:txBody>
            </p:sp>
          </p:grpSp>
          <p:grpSp>
            <p:nvGrpSpPr>
              <p:cNvPr id="19" name="Gruppieren 18"/>
              <p:cNvGrpSpPr/>
              <p:nvPr/>
            </p:nvGrpSpPr>
            <p:grpSpPr>
              <a:xfrm>
                <a:off x="4083844" y="2087154"/>
                <a:ext cx="428790" cy="560680"/>
                <a:chOff x="4083844" y="2087154"/>
                <a:chExt cx="428790" cy="560680"/>
              </a:xfrm>
            </p:grpSpPr>
            <p:sp>
              <p:nvSpPr>
                <p:cNvPr id="20" name="Bogen 19"/>
                <p:cNvSpPr/>
                <p:nvPr/>
              </p:nvSpPr>
              <p:spPr bwMode="auto">
                <a:xfrm rot="20327982">
                  <a:off x="4125284" y="2087154"/>
                  <a:ext cx="387350" cy="560680"/>
                </a:xfrm>
                <a:prstGeom prst="arc">
                  <a:avLst>
                    <a:gd name="adj1" fmla="val 15461918"/>
                    <a:gd name="adj2" fmla="val 1150364"/>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de-DE"/>
                </a:p>
              </p:txBody>
            </p:sp>
            <p:sp>
              <p:nvSpPr>
                <p:cNvPr id="21" name="Freihandform 20"/>
                <p:cNvSpPr/>
                <p:nvPr/>
              </p:nvSpPr>
              <p:spPr bwMode="auto">
                <a:xfrm>
                  <a:off x="4083844" y="2093119"/>
                  <a:ext cx="169069" cy="95250"/>
                </a:xfrm>
                <a:custGeom>
                  <a:avLst/>
                  <a:gdLst>
                    <a:gd name="connsiteX0" fmla="*/ 26194 w 169069"/>
                    <a:gd name="connsiteY0" fmla="*/ 0 h 95250"/>
                    <a:gd name="connsiteX1" fmla="*/ 71437 w 169069"/>
                    <a:gd name="connsiteY1" fmla="*/ 23812 h 95250"/>
                    <a:gd name="connsiteX2" fmla="*/ 123825 w 169069"/>
                    <a:gd name="connsiteY2" fmla="*/ 38100 h 95250"/>
                    <a:gd name="connsiteX3" fmla="*/ 166687 w 169069"/>
                    <a:gd name="connsiteY3" fmla="*/ 42862 h 95250"/>
                    <a:gd name="connsiteX4" fmla="*/ 169069 w 169069"/>
                    <a:gd name="connsiteY4" fmla="*/ 95250 h 95250"/>
                    <a:gd name="connsiteX5" fmla="*/ 76200 w 169069"/>
                    <a:gd name="connsiteY5" fmla="*/ 90487 h 95250"/>
                    <a:gd name="connsiteX6" fmla="*/ 0 w 169069"/>
                    <a:gd name="connsiteY6" fmla="*/ 45244 h 95250"/>
                    <a:gd name="connsiteX7" fmla="*/ 26194 w 169069"/>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69" h="95250">
                      <a:moveTo>
                        <a:pt x="26194" y="0"/>
                      </a:moveTo>
                      <a:lnTo>
                        <a:pt x="71437" y="23812"/>
                      </a:lnTo>
                      <a:lnTo>
                        <a:pt x="123825" y="38100"/>
                      </a:lnTo>
                      <a:lnTo>
                        <a:pt x="166687" y="42862"/>
                      </a:lnTo>
                      <a:lnTo>
                        <a:pt x="169069" y="95250"/>
                      </a:lnTo>
                      <a:lnTo>
                        <a:pt x="76200" y="90487"/>
                      </a:lnTo>
                      <a:lnTo>
                        <a:pt x="0" y="45244"/>
                      </a:lnTo>
                      <a:lnTo>
                        <a:pt x="26194" y="0"/>
                      </a:lnTo>
                      <a:close/>
                    </a:path>
                  </a:pathLst>
                </a:custGeom>
                <a:solidFill>
                  <a:schemeClr val="accent1"/>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err="1">
                    <a:ln>
                      <a:noFill/>
                    </a:ln>
                    <a:solidFill>
                      <a:schemeClr val="bg1"/>
                    </a:solidFill>
                    <a:effectLst/>
                    <a:latin typeface="Arial" pitchFamily="34" charset="0"/>
                    <a:ea typeface="ＭＳ Ｐゴシック" pitchFamily="34" charset="-128"/>
                  </a:endParaRPr>
                </a:p>
              </p:txBody>
            </p:sp>
          </p:grpSp>
        </p:grpSp>
      </p:grpSp>
    </p:spTree>
    <p:extLst>
      <p:ext uri="{BB962C8B-B14F-4D97-AF65-F5344CB8AC3E}">
        <p14:creationId xmlns:p14="http://schemas.microsoft.com/office/powerpoint/2010/main" val="98137752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r Verbinder 7"/>
          <p:cNvCxnSpPr/>
          <p:nvPr/>
        </p:nvCxnSpPr>
        <p:spPr bwMode="auto">
          <a:xfrm>
            <a:off x="4571999" y="1376363"/>
            <a:ext cx="0" cy="4868863"/>
          </a:xfrm>
          <a:prstGeom prst="line">
            <a:avLst/>
          </a:prstGeom>
          <a:solidFill>
            <a:schemeClr val="accent1"/>
          </a:solidFill>
          <a:ln w="9525" cap="flat" cmpd="sng" algn="ctr">
            <a:solidFill>
              <a:schemeClr val="bg2">
                <a:lumMod val="90000"/>
              </a:schemeClr>
            </a:solidFill>
            <a:prstDash val="solid"/>
            <a:round/>
            <a:headEnd type="oval" w="med" len="med"/>
            <a:tailEnd type="oval" w="med" len="med"/>
          </a:ln>
          <a:effectLst/>
        </p:spPr>
      </p:cxnSp>
      <p:sp>
        <p:nvSpPr>
          <p:cNvPr id="33794" name="Rectangle 2"/>
          <p:cNvSpPr>
            <a:spLocks noGrp="1" noChangeArrowheads="1"/>
          </p:cNvSpPr>
          <p:nvPr>
            <p:ph type="title"/>
          </p:nvPr>
        </p:nvSpPr>
        <p:spPr/>
        <p:txBody>
          <a:bodyPr/>
          <a:lstStyle/>
          <a:p>
            <a:pPr eaLnBrk="1" hangingPunct="1"/>
            <a:r>
              <a:rPr lang="de-DE" altLang="de-DE" dirty="0"/>
              <a:t>Wer ist verantwortlich für die Einhaltung?</a:t>
            </a:r>
          </a:p>
        </p:txBody>
      </p:sp>
      <p:sp>
        <p:nvSpPr>
          <p:cNvPr id="3" name="Rechteck 2"/>
          <p:cNvSpPr/>
          <p:nvPr/>
        </p:nvSpPr>
        <p:spPr bwMode="auto">
          <a:xfrm>
            <a:off x="0" y="1376364"/>
            <a:ext cx="4204531" cy="1531435"/>
          </a:xfrm>
          <a:prstGeom prst="rect">
            <a:avLst/>
          </a:prstGeom>
          <a:solidFill>
            <a:schemeClr val="bg2"/>
          </a:solidFill>
          <a:ln w="9525" cap="flat" cmpd="sng" algn="ctr">
            <a:noFill/>
            <a:prstDash val="solid"/>
            <a:round/>
            <a:headEnd type="none" w="med" len="med"/>
            <a:tailEnd type="none" w="med" len="med"/>
          </a:ln>
          <a:effectLst/>
        </p:spPr>
        <p:txBody>
          <a:bodyPr vert="horz" wrap="square" lIns="432000" tIns="72000" rIns="72000" bIns="72000" numCol="1" rtlCol="0" anchor="ctr" anchorCtr="0" compatLnSpc="1">
            <a:prstTxWarp prst="textNoShape">
              <a:avLst/>
            </a:prstTxWarp>
          </a:bodyPr>
          <a:lstStyle/>
          <a:p>
            <a:r>
              <a:rPr lang="de-DE" sz="1600" dirty="0">
                <a:latin typeface="Tahoma"/>
              </a:rPr>
              <a:t>Unternehmen (Geschäftsführung &amp; Führungskräfte) = „Verantwortlicher“ </a:t>
            </a:r>
          </a:p>
        </p:txBody>
      </p:sp>
      <p:sp>
        <p:nvSpPr>
          <p:cNvPr id="6" name="Rechteck 5"/>
          <p:cNvSpPr/>
          <p:nvPr/>
        </p:nvSpPr>
        <p:spPr bwMode="auto">
          <a:xfrm>
            <a:off x="0" y="3045078"/>
            <a:ext cx="4204531" cy="1531435"/>
          </a:xfrm>
          <a:prstGeom prst="rect">
            <a:avLst/>
          </a:prstGeom>
          <a:solidFill>
            <a:schemeClr val="bg2">
              <a:lumMod val="90000"/>
            </a:schemeClr>
          </a:solidFill>
          <a:ln w="9525" cap="flat" cmpd="sng" algn="ctr">
            <a:noFill/>
            <a:prstDash val="solid"/>
            <a:round/>
            <a:headEnd type="none" w="med" len="med"/>
            <a:tailEnd type="none" w="med" len="med"/>
          </a:ln>
          <a:effectLst/>
        </p:spPr>
        <p:txBody>
          <a:bodyPr vert="horz" wrap="square" lIns="432000" tIns="72000" rIns="72000" bIns="72000" numCol="1" rtlCol="0" anchor="ctr" anchorCtr="0" compatLnSpc="1">
            <a:prstTxWarp prst="textNoShape">
              <a:avLst/>
            </a:prstTxWarp>
          </a:bodyPr>
          <a:lstStyle/>
          <a:p>
            <a:r>
              <a:rPr lang="de-DE" sz="1600">
                <a:latin typeface="Tahoma"/>
              </a:rPr>
              <a:t>Jede Person, welche personenbezogene Daten verarbeitet</a:t>
            </a:r>
          </a:p>
        </p:txBody>
      </p:sp>
      <p:sp>
        <p:nvSpPr>
          <p:cNvPr id="7" name="Rechteck 6"/>
          <p:cNvSpPr/>
          <p:nvPr/>
        </p:nvSpPr>
        <p:spPr bwMode="auto">
          <a:xfrm>
            <a:off x="0" y="4713791"/>
            <a:ext cx="4204531" cy="1531435"/>
          </a:xfrm>
          <a:prstGeom prst="rect">
            <a:avLst/>
          </a:prstGeom>
          <a:solidFill>
            <a:schemeClr val="bg2"/>
          </a:solidFill>
          <a:ln w="9525" cap="flat" cmpd="sng" algn="ctr">
            <a:noFill/>
            <a:prstDash val="solid"/>
            <a:round/>
            <a:headEnd type="none" w="med" len="med"/>
            <a:tailEnd type="none" w="med" len="med"/>
          </a:ln>
          <a:effectLst/>
        </p:spPr>
        <p:txBody>
          <a:bodyPr vert="horz" wrap="square" lIns="432000" tIns="72000" rIns="72000" bIns="72000" numCol="1" rtlCol="0" anchor="ctr" anchorCtr="0" compatLnSpc="1">
            <a:prstTxWarp prst="textNoShape">
              <a:avLst/>
            </a:prstTxWarp>
          </a:bodyPr>
          <a:lstStyle/>
          <a:p>
            <a:r>
              <a:rPr lang="de-DE" sz="1600" dirty="0">
                <a:latin typeface="Tahoma"/>
              </a:rPr>
              <a:t>Auftragsverarbeiter, die personen-bezogene Daten im Auftrag des Verantwortlichen verarbeiten</a:t>
            </a:r>
          </a:p>
        </p:txBody>
      </p:sp>
      <p:sp>
        <p:nvSpPr>
          <p:cNvPr id="9" name="Rechteck 8"/>
          <p:cNvSpPr/>
          <p:nvPr/>
        </p:nvSpPr>
        <p:spPr bwMode="auto">
          <a:xfrm>
            <a:off x="4939469" y="1376364"/>
            <a:ext cx="4204531" cy="1531435"/>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432000" bIns="72000" numCol="1" rtlCol="0" anchor="ctr" anchorCtr="0" compatLnSpc="1">
            <a:prstTxWarp prst="textNoShape">
              <a:avLst/>
            </a:prstTxWarp>
          </a:bodyPr>
          <a:lstStyle/>
          <a:p>
            <a:pPr algn="r"/>
            <a:r>
              <a:rPr lang="de-DE" sz="1600" dirty="0">
                <a:latin typeface="Tahoma"/>
              </a:rPr>
              <a:t>Dritte, welche die Daten übermittelt bekommen </a:t>
            </a:r>
          </a:p>
        </p:txBody>
      </p:sp>
      <p:sp>
        <p:nvSpPr>
          <p:cNvPr id="10" name="Rechteck 9"/>
          <p:cNvSpPr/>
          <p:nvPr/>
        </p:nvSpPr>
        <p:spPr bwMode="auto">
          <a:xfrm>
            <a:off x="4939469" y="3045078"/>
            <a:ext cx="4204531" cy="1531435"/>
          </a:xfrm>
          <a:prstGeom prst="rect">
            <a:avLst/>
          </a:prstGeom>
          <a:solidFill>
            <a:schemeClr val="bg2">
              <a:lumMod val="90000"/>
            </a:schemeClr>
          </a:solidFill>
          <a:ln w="9525" cap="flat" cmpd="sng" algn="ctr">
            <a:noFill/>
            <a:prstDash val="solid"/>
            <a:round/>
            <a:headEnd type="none" w="med" len="med"/>
            <a:tailEnd type="none" w="med" len="med"/>
          </a:ln>
          <a:effectLst/>
        </p:spPr>
        <p:txBody>
          <a:bodyPr vert="horz" wrap="square" lIns="72000" tIns="72000" rIns="432000" bIns="72000" numCol="1" rtlCol="0" anchor="ctr" anchorCtr="0" compatLnSpc="1">
            <a:prstTxWarp prst="textNoShape">
              <a:avLst/>
            </a:prstTxWarp>
          </a:bodyPr>
          <a:lstStyle/>
          <a:p>
            <a:pPr algn="r"/>
            <a:r>
              <a:rPr lang="de-DE" sz="1600" dirty="0">
                <a:latin typeface="Tahoma"/>
              </a:rPr>
              <a:t>Gemeinsam Verantwortliche </a:t>
            </a:r>
          </a:p>
          <a:p>
            <a:pPr algn="r"/>
            <a:r>
              <a:rPr lang="de-DE" sz="1600" dirty="0">
                <a:latin typeface="Tahoma"/>
              </a:rPr>
              <a:t>(gem. Art. 26 DSGVO)</a:t>
            </a:r>
          </a:p>
        </p:txBody>
      </p:sp>
      <p:sp>
        <p:nvSpPr>
          <p:cNvPr id="11" name="Rechteck 10"/>
          <p:cNvSpPr/>
          <p:nvPr/>
        </p:nvSpPr>
        <p:spPr bwMode="auto">
          <a:xfrm>
            <a:off x="4939469" y="4713791"/>
            <a:ext cx="4204531" cy="1531435"/>
          </a:xfrm>
          <a:prstGeom prst="rect">
            <a:avLst/>
          </a:prstGeom>
          <a:solidFill>
            <a:schemeClr val="bg2"/>
          </a:solidFill>
          <a:ln w="9525" cap="flat" cmpd="sng" algn="ctr">
            <a:noFill/>
            <a:prstDash val="solid"/>
            <a:round/>
            <a:headEnd type="none" w="med" len="med"/>
            <a:tailEnd type="none" w="med" len="med"/>
          </a:ln>
          <a:effectLst/>
        </p:spPr>
        <p:txBody>
          <a:bodyPr vert="horz" wrap="square" lIns="72000" tIns="72000" rIns="432000" bIns="72000" numCol="1" rtlCol="0" anchor="ctr" anchorCtr="0" compatLnSpc="1">
            <a:prstTxWarp prst="textNoShape">
              <a:avLst/>
            </a:prstTxWarp>
          </a:bodyPr>
          <a:lstStyle/>
          <a:p>
            <a:pPr algn="r"/>
            <a:r>
              <a:rPr lang="de-DE" sz="1600" dirty="0">
                <a:latin typeface="Tahoma"/>
              </a:rPr>
              <a:t>Verarbeitet man personenbezogene Daten im ausschließlich persönlichen oder familiären Umfeld, ist man keine verantwortliche Stelle </a:t>
            </a:r>
            <a:br>
              <a:rPr lang="de-DE" sz="1600" dirty="0">
                <a:latin typeface="Tahoma"/>
              </a:rPr>
            </a:br>
            <a:r>
              <a:rPr lang="de-DE" sz="1600" dirty="0">
                <a:latin typeface="Tahoma"/>
              </a:rPr>
              <a:t>(Art. 2 Abs. 2 </a:t>
            </a:r>
            <a:r>
              <a:rPr lang="de-DE" sz="1600" dirty="0" err="1">
                <a:latin typeface="Tahoma"/>
              </a:rPr>
              <a:t>lit</a:t>
            </a:r>
            <a:r>
              <a:rPr lang="de-DE" sz="1600" dirty="0">
                <a:latin typeface="Tahoma"/>
              </a:rPr>
              <a:t>. c DSGVO)</a:t>
            </a:r>
          </a:p>
        </p:txBody>
      </p:sp>
      <p:grpSp>
        <p:nvGrpSpPr>
          <p:cNvPr id="12" name="Group 40">
            <a:extLst>
              <a:ext uri="{FF2B5EF4-FFF2-40B4-BE49-F238E27FC236}">
                <a16:creationId xmlns:a16="http://schemas.microsoft.com/office/drawing/2014/main" id="{A5FC7730-498F-4A27-9D68-4F1CAF9E7FE4}"/>
              </a:ext>
            </a:extLst>
          </p:cNvPr>
          <p:cNvGrpSpPr/>
          <p:nvPr/>
        </p:nvGrpSpPr>
        <p:grpSpPr>
          <a:xfrm>
            <a:off x="4325792" y="1895873"/>
            <a:ext cx="492415" cy="492415"/>
            <a:chOff x="1220118" y="2343274"/>
            <a:chExt cx="2450851" cy="2450851"/>
          </a:xfrm>
        </p:grpSpPr>
        <p:sp>
          <p:nvSpPr>
            <p:cNvPr id="13" name="Oval 41">
              <a:extLst>
                <a:ext uri="{FF2B5EF4-FFF2-40B4-BE49-F238E27FC236}">
                  <a16:creationId xmlns:a16="http://schemas.microsoft.com/office/drawing/2014/main" id="{499F6C4C-B8D6-4752-9AF4-FD27FB35B968}"/>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42">
              <a:extLst>
                <a:ext uri="{FF2B5EF4-FFF2-40B4-BE49-F238E27FC236}">
                  <a16:creationId xmlns:a16="http://schemas.microsoft.com/office/drawing/2014/main" id="{71CC6CA9-E91B-493A-962E-883850EA3158}"/>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43">
              <a:extLst>
                <a:ext uri="{FF2B5EF4-FFF2-40B4-BE49-F238E27FC236}">
                  <a16:creationId xmlns:a16="http://schemas.microsoft.com/office/drawing/2014/main" id="{7155EA9D-AD84-4BBF-90C6-8AF2CABC30CD}"/>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40">
            <a:extLst>
              <a:ext uri="{FF2B5EF4-FFF2-40B4-BE49-F238E27FC236}">
                <a16:creationId xmlns:a16="http://schemas.microsoft.com/office/drawing/2014/main" id="{A5FC7730-498F-4A27-9D68-4F1CAF9E7FE4}"/>
              </a:ext>
            </a:extLst>
          </p:cNvPr>
          <p:cNvGrpSpPr/>
          <p:nvPr/>
        </p:nvGrpSpPr>
        <p:grpSpPr>
          <a:xfrm>
            <a:off x="4327576" y="3564587"/>
            <a:ext cx="492415" cy="492415"/>
            <a:chOff x="1220118" y="2343274"/>
            <a:chExt cx="2450851" cy="2450851"/>
          </a:xfrm>
        </p:grpSpPr>
        <p:sp>
          <p:nvSpPr>
            <p:cNvPr id="17" name="Oval 41">
              <a:extLst>
                <a:ext uri="{FF2B5EF4-FFF2-40B4-BE49-F238E27FC236}">
                  <a16:creationId xmlns:a16="http://schemas.microsoft.com/office/drawing/2014/main" id="{499F6C4C-B8D6-4752-9AF4-FD27FB35B968}"/>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42">
              <a:extLst>
                <a:ext uri="{FF2B5EF4-FFF2-40B4-BE49-F238E27FC236}">
                  <a16:creationId xmlns:a16="http://schemas.microsoft.com/office/drawing/2014/main" id="{71CC6CA9-E91B-493A-962E-883850EA3158}"/>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43">
              <a:extLst>
                <a:ext uri="{FF2B5EF4-FFF2-40B4-BE49-F238E27FC236}">
                  <a16:creationId xmlns:a16="http://schemas.microsoft.com/office/drawing/2014/main" id="{7155EA9D-AD84-4BBF-90C6-8AF2CABC30CD}"/>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40">
            <a:extLst>
              <a:ext uri="{FF2B5EF4-FFF2-40B4-BE49-F238E27FC236}">
                <a16:creationId xmlns:a16="http://schemas.microsoft.com/office/drawing/2014/main" id="{A5FC7730-498F-4A27-9D68-4F1CAF9E7FE4}"/>
              </a:ext>
            </a:extLst>
          </p:cNvPr>
          <p:cNvGrpSpPr/>
          <p:nvPr/>
        </p:nvGrpSpPr>
        <p:grpSpPr>
          <a:xfrm>
            <a:off x="4329360" y="5233301"/>
            <a:ext cx="492415" cy="492415"/>
            <a:chOff x="1220118" y="2343274"/>
            <a:chExt cx="2450851" cy="2450851"/>
          </a:xfrm>
        </p:grpSpPr>
        <p:sp>
          <p:nvSpPr>
            <p:cNvPr id="21" name="Oval 41">
              <a:extLst>
                <a:ext uri="{FF2B5EF4-FFF2-40B4-BE49-F238E27FC236}">
                  <a16:creationId xmlns:a16="http://schemas.microsoft.com/office/drawing/2014/main" id="{499F6C4C-B8D6-4752-9AF4-FD27FB35B968}"/>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42">
              <a:extLst>
                <a:ext uri="{FF2B5EF4-FFF2-40B4-BE49-F238E27FC236}">
                  <a16:creationId xmlns:a16="http://schemas.microsoft.com/office/drawing/2014/main" id="{71CC6CA9-E91B-493A-962E-883850EA3158}"/>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43">
              <a:extLst>
                <a:ext uri="{FF2B5EF4-FFF2-40B4-BE49-F238E27FC236}">
                  <a16:creationId xmlns:a16="http://schemas.microsoft.com/office/drawing/2014/main" id="{7155EA9D-AD84-4BBF-90C6-8AF2CABC30CD}"/>
                </a:ext>
              </a:extLst>
            </p:cNvPr>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8330567"/>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Elektronik enthält.&#10;&#10;Mit hoher Zuverlässigkeit generierte Beschreibung">
            <a:extLst>
              <a:ext uri="{FF2B5EF4-FFF2-40B4-BE49-F238E27FC236}">
                <a16:creationId xmlns:a16="http://schemas.microsoft.com/office/drawing/2014/main" id="{7B8F5CF9-9641-47A6-9E41-2F3C9345245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7819" b="29002"/>
          <a:stretch/>
        </p:blipFill>
        <p:spPr>
          <a:xfrm>
            <a:off x="-1" y="4099558"/>
            <a:ext cx="9144000" cy="2145667"/>
          </a:xfrm>
          <a:prstGeom prst="rect">
            <a:avLst/>
          </a:prstGeom>
        </p:spPr>
      </p:pic>
      <p:sp>
        <p:nvSpPr>
          <p:cNvPr id="2" name="Titel 1"/>
          <p:cNvSpPr>
            <a:spLocks noGrp="1"/>
          </p:cNvSpPr>
          <p:nvPr>
            <p:ph type="title"/>
          </p:nvPr>
        </p:nvSpPr>
        <p:spPr/>
        <p:txBody>
          <a:bodyPr/>
          <a:lstStyle/>
          <a:p>
            <a:r>
              <a:rPr lang="de-DE" dirty="0"/>
              <a:t>Was sind personenbezogene Daten?</a:t>
            </a:r>
          </a:p>
        </p:txBody>
      </p:sp>
      <p:sp>
        <p:nvSpPr>
          <p:cNvPr id="3" name="Textplatzhalter 2"/>
          <p:cNvSpPr>
            <a:spLocks noGrp="1"/>
          </p:cNvSpPr>
          <p:nvPr>
            <p:ph sz="quarter" idx="18"/>
          </p:nvPr>
        </p:nvSpPr>
        <p:spPr>
          <a:xfrm>
            <a:off x="385762" y="1379538"/>
            <a:ext cx="8758237" cy="4848735"/>
          </a:xfrm>
        </p:spPr>
        <p:txBody>
          <a:bodyPr/>
          <a:lstStyle/>
          <a:p>
            <a:pPr lvl="1"/>
            <a:r>
              <a:rPr lang="de-DE" dirty="0"/>
              <a:t>Personenbezogene Daten sind alle Informationen über eine identifizierte oder identifizierbare lebende, natürliche Person. Die DSGVO nennt diese in Art. 4 Nr. 1 die „betroffene Person“.</a:t>
            </a:r>
          </a:p>
          <a:p>
            <a:pPr lvl="2"/>
            <a:r>
              <a:rPr lang="de-DE" altLang="de-DE" dirty="0"/>
              <a:t>z. B. Adresse, Telefonnummer, Geburtsdatum, Foto, E-Mail-Adresse, Arbeitgeber, Personalnummer, Gehalt, Vermögen, Besitz, Urlaubsplanung, Arbeitsverhalten, Arbeitsergebnisse, Kfz-Kennzeichen, Gesundheitsinformationen und anderes. </a:t>
            </a:r>
          </a:p>
          <a:p>
            <a:pPr lvl="1">
              <a:spcBef>
                <a:spcPts val="1000"/>
              </a:spcBef>
            </a:pPr>
            <a:r>
              <a:rPr lang="de-DE" altLang="de-DE" dirty="0"/>
              <a:t>Identifizierbar ist eine Person, wenn der Personenbezug durch eine Verknüpfung von Informationen hergestellt werden kann. </a:t>
            </a:r>
          </a:p>
          <a:p>
            <a:pPr lvl="1">
              <a:spcBef>
                <a:spcPts val="1000"/>
              </a:spcBef>
            </a:pPr>
            <a:r>
              <a:rPr lang="de-DE" altLang="de-DE" dirty="0"/>
              <a:t>Letztlich alle Daten, die die Person, deren Verhalten oder Lebensumstände beschreiben.</a:t>
            </a:r>
          </a:p>
          <a:p>
            <a:pPr lvl="1"/>
            <a:endParaRPr lang="de-DE" dirty="0"/>
          </a:p>
        </p:txBody>
      </p:sp>
      <p:sp>
        <p:nvSpPr>
          <p:cNvPr id="6" name="Textplatzhalter 3">
            <a:extLst>
              <a:ext uri="{FF2B5EF4-FFF2-40B4-BE49-F238E27FC236}">
                <a16:creationId xmlns:a16="http://schemas.microsoft.com/office/drawing/2014/main" id="{B7021DFE-7094-4357-9459-F1494DC81194}"/>
              </a:ext>
            </a:extLst>
          </p:cNvPr>
          <p:cNvSpPr txBox="1">
            <a:spLocks/>
          </p:cNvSpPr>
          <p:nvPr/>
        </p:nvSpPr>
        <p:spPr bwMode="auto">
          <a:xfrm>
            <a:off x="385763" y="6339621"/>
            <a:ext cx="83518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kern="0" dirty="0"/>
              <a:t>Bildquelle: </a:t>
            </a:r>
            <a:r>
              <a:rPr lang="de-DE" kern="0" dirty="0" err="1"/>
              <a:t>fotolia</a:t>
            </a:r>
            <a:r>
              <a:rPr lang="de-DE" kern="0" dirty="0"/>
              <a:t>, Urheber: </a:t>
            </a:r>
            <a:r>
              <a:rPr lang="de-DE" kern="0" dirty="0" err="1"/>
              <a:t>sdecoret</a:t>
            </a:r>
            <a:r>
              <a:rPr lang="de-DE" kern="0" dirty="0"/>
              <a:t> </a:t>
            </a:r>
          </a:p>
        </p:txBody>
      </p:sp>
    </p:spTree>
    <p:extLst>
      <p:ext uri="{BB962C8B-B14F-4D97-AF65-F5344CB8AC3E}">
        <p14:creationId xmlns:p14="http://schemas.microsoft.com/office/powerpoint/2010/main" val="1429619545"/>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Sind alle Daten gleich?</a:t>
            </a:r>
          </a:p>
        </p:txBody>
      </p:sp>
      <p:sp>
        <p:nvSpPr>
          <p:cNvPr id="37" name="Richtungspfeil 3">
            <a:extLst>
              <a:ext uri="{FF2B5EF4-FFF2-40B4-BE49-F238E27FC236}">
                <a16:creationId xmlns:a16="http://schemas.microsoft.com/office/drawing/2014/main" id="{29D7115E-E4B6-476F-975F-1804A4AAFF1D}"/>
              </a:ext>
            </a:extLst>
          </p:cNvPr>
          <p:cNvSpPr/>
          <p:nvPr/>
        </p:nvSpPr>
        <p:spPr bwMode="auto">
          <a:xfrm rot="5400000">
            <a:off x="513908" y="1248779"/>
            <a:ext cx="1576389" cy="1831560"/>
          </a:xfrm>
          <a:prstGeom prst="homePlate">
            <a:avLst>
              <a:gd name="adj" fmla="val 14577"/>
            </a:avLst>
          </a:prstGeom>
          <a:solidFill>
            <a:schemeClr val="bg2"/>
          </a:solidFill>
          <a:ln w="9525" cap="flat" cmpd="sng" algn="ctr">
            <a:noFill/>
            <a:prstDash val="solid"/>
            <a:round/>
            <a:headEnd type="none" w="med" len="med"/>
            <a:tailEnd type="none" w="med" len="med"/>
          </a:ln>
          <a:effectLst/>
        </p:spPr>
        <p:txBody>
          <a:bodyPr vert="vert270" wrap="square" lIns="72000" tIns="72000" rIns="216000" bIns="72000" numCol="1" rtlCol="0" anchor="b" anchorCtr="0" compatLnSpc="1">
            <a:prstTxWarp prst="textNoShape">
              <a:avLst/>
            </a:prstTxWarp>
          </a:bodyPr>
          <a:lstStyle/>
          <a:p>
            <a:pPr algn="ctr"/>
            <a:r>
              <a:rPr lang="de-DE" sz="1600" dirty="0">
                <a:latin typeface="Tahoma"/>
              </a:rPr>
              <a:t>Daten über die rassische und ethnische Herkunft</a:t>
            </a:r>
          </a:p>
        </p:txBody>
      </p:sp>
      <p:sp>
        <p:nvSpPr>
          <p:cNvPr id="38" name="Rounded Rectangle 101">
            <a:extLst>
              <a:ext uri="{FF2B5EF4-FFF2-40B4-BE49-F238E27FC236}">
                <a16:creationId xmlns:a16="http://schemas.microsoft.com/office/drawing/2014/main" id="{156C4E17-9B5D-48FE-8190-22408A5166A8}"/>
              </a:ext>
            </a:extLst>
          </p:cNvPr>
          <p:cNvSpPr/>
          <p:nvPr/>
        </p:nvSpPr>
        <p:spPr>
          <a:xfrm>
            <a:off x="395487" y="3225633"/>
            <a:ext cx="8342475" cy="1170320"/>
          </a:xfrm>
          <a:prstGeom prst="rect">
            <a:avLst/>
          </a:prstGeom>
          <a:solidFill>
            <a:schemeClr val="accent1"/>
          </a:solidFill>
          <a:ln w="6350">
            <a:noFill/>
          </a:ln>
          <a:effectLst>
            <a:outerShdw blurRad="190500" dist="88900" dir="5400000" sx="70000" sy="7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ct val="110000"/>
              </a:lnSpc>
            </a:pPr>
            <a:r>
              <a:rPr lang="de-DE" sz="1600" dirty="0"/>
              <a:t>Besondere Kategorien personenbezogener Daten unterliegen</a:t>
            </a:r>
            <a:br>
              <a:rPr lang="de-DE" sz="1600" dirty="0"/>
            </a:br>
            <a:r>
              <a:rPr lang="de-DE" sz="1600" dirty="0"/>
              <a:t>noch strengeren Verarbeitungsgrundsätzen (Art. 9 DSGVO)!</a:t>
            </a:r>
          </a:p>
        </p:txBody>
      </p:sp>
      <p:sp>
        <p:nvSpPr>
          <p:cNvPr id="39" name="Richtungspfeil 37">
            <a:extLst>
              <a:ext uri="{FF2B5EF4-FFF2-40B4-BE49-F238E27FC236}">
                <a16:creationId xmlns:a16="http://schemas.microsoft.com/office/drawing/2014/main" id="{006784A7-2ACC-47F1-B2D5-07E2BCA49F9B}"/>
              </a:ext>
            </a:extLst>
          </p:cNvPr>
          <p:cNvSpPr/>
          <p:nvPr/>
        </p:nvSpPr>
        <p:spPr bwMode="auto">
          <a:xfrm rot="5400000">
            <a:off x="2687268" y="1248780"/>
            <a:ext cx="1576389" cy="1831560"/>
          </a:xfrm>
          <a:prstGeom prst="homePlate">
            <a:avLst>
              <a:gd name="adj" fmla="val 14577"/>
            </a:avLst>
          </a:prstGeom>
          <a:solidFill>
            <a:schemeClr val="bg2"/>
          </a:solidFill>
          <a:ln w="9525" cap="flat" cmpd="sng" algn="ctr">
            <a:noFill/>
            <a:prstDash val="solid"/>
            <a:round/>
            <a:headEnd type="none" w="med" len="med"/>
            <a:tailEnd type="none" w="med" len="med"/>
          </a:ln>
          <a:effectLst/>
        </p:spPr>
        <p:txBody>
          <a:bodyPr vert="vert270" wrap="square" lIns="72000" tIns="72000" rIns="216000" bIns="72000" numCol="1" rtlCol="0" anchor="b" anchorCtr="0" compatLnSpc="1">
            <a:prstTxWarp prst="textNoShape">
              <a:avLst/>
            </a:prstTxWarp>
          </a:bodyPr>
          <a:lstStyle/>
          <a:p>
            <a:pPr algn="ctr"/>
            <a:r>
              <a:rPr lang="de-DE" sz="1600" dirty="0">
                <a:latin typeface="Tahoma"/>
              </a:rPr>
              <a:t>Daten über politische Meinungen</a:t>
            </a:r>
          </a:p>
        </p:txBody>
      </p:sp>
      <p:sp>
        <p:nvSpPr>
          <p:cNvPr id="40" name="Richtungspfeil 38">
            <a:extLst>
              <a:ext uri="{FF2B5EF4-FFF2-40B4-BE49-F238E27FC236}">
                <a16:creationId xmlns:a16="http://schemas.microsoft.com/office/drawing/2014/main" id="{780718BD-C5F8-4509-8E70-8013E1EE688D}"/>
              </a:ext>
            </a:extLst>
          </p:cNvPr>
          <p:cNvSpPr/>
          <p:nvPr/>
        </p:nvSpPr>
        <p:spPr bwMode="auto">
          <a:xfrm rot="5400000">
            <a:off x="4860628" y="1248781"/>
            <a:ext cx="1576389" cy="1831560"/>
          </a:xfrm>
          <a:prstGeom prst="homePlate">
            <a:avLst>
              <a:gd name="adj" fmla="val 14577"/>
            </a:avLst>
          </a:prstGeom>
          <a:solidFill>
            <a:schemeClr val="bg2"/>
          </a:solidFill>
          <a:ln w="9525" cap="flat" cmpd="sng" algn="ctr">
            <a:noFill/>
            <a:prstDash val="solid"/>
            <a:round/>
            <a:headEnd type="none" w="med" len="med"/>
            <a:tailEnd type="none" w="med" len="med"/>
          </a:ln>
          <a:effectLst/>
        </p:spPr>
        <p:txBody>
          <a:bodyPr vert="vert270" wrap="square" lIns="72000" tIns="72000" rIns="216000" bIns="72000" numCol="1" rtlCol="0" anchor="b" anchorCtr="0" compatLnSpc="1">
            <a:prstTxWarp prst="textNoShape">
              <a:avLst/>
            </a:prstTxWarp>
          </a:bodyPr>
          <a:lstStyle/>
          <a:p>
            <a:pPr algn="ctr"/>
            <a:r>
              <a:rPr lang="de-DE" sz="1600" dirty="0">
                <a:latin typeface="Tahoma"/>
              </a:rPr>
              <a:t>Daten über religiöse oder weltanschauliche Überzeugungen</a:t>
            </a:r>
          </a:p>
        </p:txBody>
      </p:sp>
      <p:sp>
        <p:nvSpPr>
          <p:cNvPr id="41" name="Richtungspfeil 39">
            <a:extLst>
              <a:ext uri="{FF2B5EF4-FFF2-40B4-BE49-F238E27FC236}">
                <a16:creationId xmlns:a16="http://schemas.microsoft.com/office/drawing/2014/main" id="{FE748F4B-9BAB-48FB-B728-E8EFAE9676FF}"/>
              </a:ext>
            </a:extLst>
          </p:cNvPr>
          <p:cNvSpPr/>
          <p:nvPr/>
        </p:nvSpPr>
        <p:spPr bwMode="auto">
          <a:xfrm rot="5400000">
            <a:off x="7033987" y="1248782"/>
            <a:ext cx="1576389" cy="1831560"/>
          </a:xfrm>
          <a:prstGeom prst="homePlate">
            <a:avLst>
              <a:gd name="adj" fmla="val 14577"/>
            </a:avLst>
          </a:prstGeom>
          <a:solidFill>
            <a:schemeClr val="bg2"/>
          </a:solidFill>
          <a:ln w="9525" cap="flat" cmpd="sng" algn="ctr">
            <a:noFill/>
            <a:prstDash val="solid"/>
            <a:round/>
            <a:headEnd type="none" w="med" len="med"/>
            <a:tailEnd type="none" w="med" len="med"/>
          </a:ln>
          <a:effectLst/>
        </p:spPr>
        <p:txBody>
          <a:bodyPr vert="vert270" wrap="square" lIns="72000" tIns="72000" rIns="216000" bIns="72000" numCol="1" rtlCol="0" anchor="b" anchorCtr="0" compatLnSpc="1">
            <a:prstTxWarp prst="textNoShape">
              <a:avLst/>
            </a:prstTxWarp>
          </a:bodyPr>
          <a:lstStyle/>
          <a:p>
            <a:pPr algn="ctr"/>
            <a:r>
              <a:rPr lang="de-DE" sz="1600" dirty="0">
                <a:latin typeface="Tahoma"/>
              </a:rPr>
              <a:t>Daten über die Gewerkschafts-zugehörigkeit</a:t>
            </a:r>
          </a:p>
        </p:txBody>
      </p:sp>
      <p:sp>
        <p:nvSpPr>
          <p:cNvPr id="42" name="Richtungspfeil 40">
            <a:extLst>
              <a:ext uri="{FF2B5EF4-FFF2-40B4-BE49-F238E27FC236}">
                <a16:creationId xmlns:a16="http://schemas.microsoft.com/office/drawing/2014/main" id="{0DCDBDE2-C6BB-4A92-A7A1-F575C148B678}"/>
              </a:ext>
            </a:extLst>
          </p:cNvPr>
          <p:cNvSpPr/>
          <p:nvPr/>
        </p:nvSpPr>
        <p:spPr bwMode="auto">
          <a:xfrm rot="16200000" flipV="1">
            <a:off x="513908" y="4541248"/>
            <a:ext cx="1576389" cy="1831560"/>
          </a:xfrm>
          <a:prstGeom prst="homePlate">
            <a:avLst>
              <a:gd name="adj" fmla="val 14577"/>
            </a:avLst>
          </a:prstGeom>
          <a:solidFill>
            <a:schemeClr val="bg2"/>
          </a:solidFill>
          <a:ln w="9525" cap="flat" cmpd="sng" algn="ctr">
            <a:noFill/>
            <a:prstDash val="solid"/>
            <a:round/>
            <a:headEnd type="none" w="med" len="med"/>
            <a:tailEnd type="none" w="med" len="med"/>
          </a:ln>
          <a:effectLst/>
        </p:spPr>
        <p:txBody>
          <a:bodyPr vert="vert270" wrap="square" lIns="216000" tIns="72000" rIns="72000" bIns="72000" numCol="1" rtlCol="0" anchor="t" anchorCtr="0" compatLnSpc="1">
            <a:prstTxWarp prst="textNoShape">
              <a:avLst/>
            </a:prstTxWarp>
          </a:bodyPr>
          <a:lstStyle/>
          <a:p>
            <a:pPr algn="ctr"/>
            <a:r>
              <a:rPr lang="de-DE" sz="1600" dirty="0">
                <a:latin typeface="Tahoma"/>
              </a:rPr>
              <a:t>Genetischen Daten</a:t>
            </a:r>
          </a:p>
        </p:txBody>
      </p:sp>
      <p:sp>
        <p:nvSpPr>
          <p:cNvPr id="43" name="Richtungspfeil 41">
            <a:extLst>
              <a:ext uri="{FF2B5EF4-FFF2-40B4-BE49-F238E27FC236}">
                <a16:creationId xmlns:a16="http://schemas.microsoft.com/office/drawing/2014/main" id="{0CFFFC99-A1E5-493A-9B68-BCC4EE482E01}"/>
              </a:ext>
            </a:extLst>
          </p:cNvPr>
          <p:cNvSpPr/>
          <p:nvPr/>
        </p:nvSpPr>
        <p:spPr bwMode="auto">
          <a:xfrm rot="16200000" flipV="1">
            <a:off x="2687268" y="4541249"/>
            <a:ext cx="1576389" cy="1831560"/>
          </a:xfrm>
          <a:prstGeom prst="homePlate">
            <a:avLst>
              <a:gd name="adj" fmla="val 14577"/>
            </a:avLst>
          </a:prstGeom>
          <a:solidFill>
            <a:schemeClr val="bg2"/>
          </a:solidFill>
          <a:ln w="9525" cap="flat" cmpd="sng" algn="ctr">
            <a:noFill/>
            <a:prstDash val="solid"/>
            <a:round/>
            <a:headEnd type="none" w="med" len="med"/>
            <a:tailEnd type="none" w="med" len="med"/>
          </a:ln>
          <a:effectLst/>
        </p:spPr>
        <p:txBody>
          <a:bodyPr vert="vert270" wrap="square" lIns="216000" tIns="72000" rIns="72000" bIns="72000" numCol="1" rtlCol="0" anchor="t" anchorCtr="0" compatLnSpc="1">
            <a:prstTxWarp prst="textNoShape">
              <a:avLst/>
            </a:prstTxWarp>
          </a:bodyPr>
          <a:lstStyle/>
          <a:p>
            <a:pPr algn="ctr"/>
            <a:r>
              <a:rPr lang="de-DE" sz="1600" dirty="0">
                <a:latin typeface="Tahoma"/>
              </a:rPr>
              <a:t>Biometrischen Daten</a:t>
            </a:r>
          </a:p>
        </p:txBody>
      </p:sp>
      <p:sp>
        <p:nvSpPr>
          <p:cNvPr id="44" name="Richtungspfeil 42">
            <a:extLst>
              <a:ext uri="{FF2B5EF4-FFF2-40B4-BE49-F238E27FC236}">
                <a16:creationId xmlns:a16="http://schemas.microsoft.com/office/drawing/2014/main" id="{5DF80C8A-5B33-4EBC-899B-B1AC1C0DF82F}"/>
              </a:ext>
            </a:extLst>
          </p:cNvPr>
          <p:cNvSpPr/>
          <p:nvPr/>
        </p:nvSpPr>
        <p:spPr bwMode="auto">
          <a:xfrm rot="16200000" flipV="1">
            <a:off x="4860628" y="4541250"/>
            <a:ext cx="1576389" cy="1831560"/>
          </a:xfrm>
          <a:prstGeom prst="homePlate">
            <a:avLst>
              <a:gd name="adj" fmla="val 14577"/>
            </a:avLst>
          </a:prstGeom>
          <a:solidFill>
            <a:schemeClr val="bg2"/>
          </a:solidFill>
          <a:ln w="9525" cap="flat" cmpd="sng" algn="ctr">
            <a:noFill/>
            <a:prstDash val="solid"/>
            <a:round/>
            <a:headEnd type="none" w="med" len="med"/>
            <a:tailEnd type="none" w="med" len="med"/>
          </a:ln>
          <a:effectLst/>
        </p:spPr>
        <p:txBody>
          <a:bodyPr vert="vert270" wrap="square" lIns="216000" tIns="72000" rIns="72000" bIns="72000" numCol="1" rtlCol="0" anchor="t" anchorCtr="0" compatLnSpc="1">
            <a:prstTxWarp prst="textNoShape">
              <a:avLst/>
            </a:prstTxWarp>
          </a:bodyPr>
          <a:lstStyle/>
          <a:p>
            <a:pPr algn="ctr"/>
            <a:r>
              <a:rPr lang="de-DE" sz="1600" dirty="0">
                <a:latin typeface="Tahoma"/>
              </a:rPr>
              <a:t>Gesundheits-</a:t>
            </a:r>
            <a:br>
              <a:rPr lang="de-DE" sz="1600" dirty="0">
                <a:latin typeface="Tahoma"/>
              </a:rPr>
            </a:br>
            <a:r>
              <a:rPr lang="de-DE" sz="1600" dirty="0" err="1">
                <a:latin typeface="Tahoma"/>
              </a:rPr>
              <a:t>daten</a:t>
            </a:r>
            <a:endParaRPr lang="de-DE" sz="1600" dirty="0">
              <a:latin typeface="Tahoma"/>
            </a:endParaRPr>
          </a:p>
        </p:txBody>
      </p:sp>
      <p:sp>
        <p:nvSpPr>
          <p:cNvPr id="45" name="Richtungspfeil 43">
            <a:extLst>
              <a:ext uri="{FF2B5EF4-FFF2-40B4-BE49-F238E27FC236}">
                <a16:creationId xmlns:a16="http://schemas.microsoft.com/office/drawing/2014/main" id="{C6EADDEA-AC57-4BC0-90C9-E9542106CC00}"/>
              </a:ext>
            </a:extLst>
          </p:cNvPr>
          <p:cNvSpPr/>
          <p:nvPr/>
        </p:nvSpPr>
        <p:spPr bwMode="auto">
          <a:xfrm rot="16200000" flipV="1">
            <a:off x="7033987" y="4541251"/>
            <a:ext cx="1576389" cy="1831560"/>
          </a:xfrm>
          <a:prstGeom prst="homePlate">
            <a:avLst>
              <a:gd name="adj" fmla="val 14577"/>
            </a:avLst>
          </a:prstGeom>
          <a:solidFill>
            <a:schemeClr val="bg2"/>
          </a:solidFill>
          <a:ln w="9525" cap="flat" cmpd="sng" algn="ctr">
            <a:noFill/>
            <a:prstDash val="solid"/>
            <a:round/>
            <a:headEnd type="none" w="med" len="med"/>
            <a:tailEnd type="none" w="med" len="med"/>
          </a:ln>
          <a:effectLst/>
        </p:spPr>
        <p:txBody>
          <a:bodyPr vert="vert270" wrap="square" lIns="216000" tIns="72000" rIns="72000" bIns="72000" numCol="1" rtlCol="0" anchor="t" anchorCtr="0" compatLnSpc="1">
            <a:prstTxWarp prst="textNoShape">
              <a:avLst/>
            </a:prstTxWarp>
          </a:bodyPr>
          <a:lstStyle/>
          <a:p>
            <a:pPr algn="ctr"/>
            <a:r>
              <a:rPr lang="de-DE" sz="1600" dirty="0">
                <a:latin typeface="Tahoma"/>
              </a:rPr>
              <a:t>Daten zum Sexualleben oder der sexuellen Orientierung</a:t>
            </a:r>
          </a:p>
        </p:txBody>
      </p:sp>
    </p:spTree>
    <p:extLst>
      <p:ext uri="{BB962C8B-B14F-4D97-AF65-F5344CB8AC3E}">
        <p14:creationId xmlns:p14="http://schemas.microsoft.com/office/powerpoint/2010/main" val="3158340871"/>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Was ist Verarbeitung?</a:t>
            </a:r>
          </a:p>
        </p:txBody>
      </p:sp>
      <p:sp>
        <p:nvSpPr>
          <p:cNvPr id="18" name="TextBox 1444"/>
          <p:cNvSpPr txBox="1"/>
          <p:nvPr/>
        </p:nvSpPr>
        <p:spPr>
          <a:xfrm>
            <a:off x="395288" y="1418135"/>
            <a:ext cx="4629159" cy="1551194"/>
          </a:xfrm>
          <a:prstGeom prst="rect">
            <a:avLst/>
          </a:prstGeom>
          <a:noFill/>
        </p:spPr>
        <p:txBody>
          <a:bodyPr wrap="square" lIns="0" tIns="0" rIns="0" bIns="0" rtlCol="0">
            <a:spAutoFit/>
          </a:bodyPr>
          <a:lstStyle/>
          <a:p>
            <a:pPr>
              <a:lnSpc>
                <a:spcPct val="120000"/>
              </a:lnSpc>
            </a:pPr>
            <a:r>
              <a:rPr lang="de-DE" sz="1400" dirty="0">
                <a:latin typeface="+mn-lt"/>
              </a:rPr>
              <a:t>Verarbeitung personenbezogener Daten umfasst Erheben, Erfassen, Organisation, Ordnen, Speicherung, Anpassung oder Veränderung personenbezogener Daten, sowie deren Auslesen, Abfragen, Verwendung, Offenlegung durch Übermittlung, Verbreitung, andere Formen der Bereit-stellung, Abgleich oder Verknüpfung (Art. 4 Nr. 2 DSGVO)</a:t>
            </a:r>
          </a:p>
        </p:txBody>
      </p:sp>
      <p:sp>
        <p:nvSpPr>
          <p:cNvPr id="20" name="TextBox 1447"/>
          <p:cNvSpPr txBox="1"/>
          <p:nvPr/>
        </p:nvSpPr>
        <p:spPr>
          <a:xfrm>
            <a:off x="5298773" y="5304864"/>
            <a:ext cx="3035602" cy="775597"/>
          </a:xfrm>
          <a:prstGeom prst="rect">
            <a:avLst/>
          </a:prstGeom>
          <a:noFill/>
        </p:spPr>
        <p:txBody>
          <a:bodyPr wrap="square" lIns="0" tIns="0" rIns="0" bIns="0" rtlCol="0">
            <a:spAutoFit/>
          </a:bodyPr>
          <a:lstStyle/>
          <a:p>
            <a:pPr>
              <a:lnSpc>
                <a:spcPct val="120000"/>
              </a:lnSpc>
            </a:pPr>
            <a:r>
              <a:rPr lang="de-DE" sz="1400" dirty="0">
                <a:latin typeface="+mn-lt"/>
              </a:rPr>
              <a:t>Sie umfasst auch die Einschränkung der Verarbeitung, das Löschen oder das Vernichten von Daten.</a:t>
            </a:r>
          </a:p>
        </p:txBody>
      </p:sp>
      <p:sp>
        <p:nvSpPr>
          <p:cNvPr id="22" name="TextBox 1450"/>
          <p:cNvSpPr txBox="1"/>
          <p:nvPr/>
        </p:nvSpPr>
        <p:spPr>
          <a:xfrm>
            <a:off x="5857875" y="1557338"/>
            <a:ext cx="2889251" cy="1034129"/>
          </a:xfrm>
          <a:prstGeom prst="rect">
            <a:avLst/>
          </a:prstGeom>
          <a:noFill/>
        </p:spPr>
        <p:txBody>
          <a:bodyPr wrap="square" lIns="0" tIns="0" rIns="0" bIns="0" rtlCol="0">
            <a:spAutoFit/>
          </a:bodyPr>
          <a:lstStyle/>
          <a:p>
            <a:pPr>
              <a:lnSpc>
                <a:spcPct val="120000"/>
              </a:lnSpc>
            </a:pPr>
            <a:r>
              <a:rPr lang="de-DE" sz="1400" dirty="0">
                <a:latin typeface="+mn-lt"/>
              </a:rPr>
              <a:t>Dies betrifft alle personenbezogenen Daten, gleich, ob sie automatisiert (unter Zuhilfenahme von IT) verarbeitet werden oder manuell. </a:t>
            </a:r>
          </a:p>
        </p:txBody>
      </p:sp>
      <p:grpSp>
        <p:nvGrpSpPr>
          <p:cNvPr id="24" name="Gruppieren 23">
            <a:extLst>
              <a:ext uri="{FF2B5EF4-FFF2-40B4-BE49-F238E27FC236}">
                <a16:creationId xmlns:a16="http://schemas.microsoft.com/office/drawing/2014/main" id="{FDEFD0CE-4810-4908-BB02-3F3E239428BE}"/>
              </a:ext>
            </a:extLst>
          </p:cNvPr>
          <p:cNvGrpSpPr/>
          <p:nvPr/>
        </p:nvGrpSpPr>
        <p:grpSpPr>
          <a:xfrm>
            <a:off x="2437485" y="2699853"/>
            <a:ext cx="4891399" cy="2891887"/>
            <a:chOff x="1882085" y="2533671"/>
            <a:chExt cx="5630184" cy="3328670"/>
          </a:xfrm>
        </p:grpSpPr>
        <p:grpSp>
          <p:nvGrpSpPr>
            <p:cNvPr id="25" name="Gruppieren 24">
              <a:extLst>
                <a:ext uri="{FF2B5EF4-FFF2-40B4-BE49-F238E27FC236}">
                  <a16:creationId xmlns:a16="http://schemas.microsoft.com/office/drawing/2014/main" id="{EBE1D462-001D-4A3E-AB53-570FA4CDDC4C}"/>
                </a:ext>
              </a:extLst>
            </p:cNvPr>
            <p:cNvGrpSpPr/>
            <p:nvPr/>
          </p:nvGrpSpPr>
          <p:grpSpPr>
            <a:xfrm>
              <a:off x="3179780" y="3706426"/>
              <a:ext cx="2155916" cy="2155915"/>
              <a:chOff x="2996208" y="3838704"/>
              <a:chExt cx="2319338" cy="2319337"/>
            </a:xfrm>
          </p:grpSpPr>
          <p:sp>
            <p:nvSpPr>
              <p:cNvPr id="33" name="Freeform 240">
                <a:extLst>
                  <a:ext uri="{FF2B5EF4-FFF2-40B4-BE49-F238E27FC236}">
                    <a16:creationId xmlns:a16="http://schemas.microsoft.com/office/drawing/2014/main" id="{757D93C0-BB92-471B-9BB3-A33FA4A0918F}"/>
                  </a:ext>
                </a:extLst>
              </p:cNvPr>
              <p:cNvSpPr>
                <a:spLocks noEditPoints="1"/>
              </p:cNvSpPr>
              <p:nvPr/>
            </p:nvSpPr>
            <p:spPr bwMode="auto">
              <a:xfrm>
                <a:off x="2996208" y="3838704"/>
                <a:ext cx="2319338" cy="2319337"/>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b="1"/>
              </a:p>
            </p:txBody>
          </p:sp>
          <p:sp>
            <p:nvSpPr>
              <p:cNvPr id="34" name="Freeform 247">
                <a:extLst>
                  <a:ext uri="{FF2B5EF4-FFF2-40B4-BE49-F238E27FC236}">
                    <a16:creationId xmlns:a16="http://schemas.microsoft.com/office/drawing/2014/main" id="{E67A56D9-3A79-4E18-8380-9913538814A2}"/>
                  </a:ext>
                </a:extLst>
              </p:cNvPr>
              <p:cNvSpPr>
                <a:spLocks noEditPoints="1"/>
              </p:cNvSpPr>
              <p:nvPr/>
            </p:nvSpPr>
            <p:spPr bwMode="auto">
              <a:xfrm>
                <a:off x="3840758" y="4684047"/>
                <a:ext cx="630238" cy="628650"/>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b="1"/>
              </a:p>
            </p:txBody>
          </p:sp>
        </p:grpSp>
        <p:grpSp>
          <p:nvGrpSpPr>
            <p:cNvPr id="26" name="Gruppieren 25">
              <a:extLst>
                <a:ext uri="{FF2B5EF4-FFF2-40B4-BE49-F238E27FC236}">
                  <a16:creationId xmlns:a16="http://schemas.microsoft.com/office/drawing/2014/main" id="{ED8BF53C-C2AB-4A79-A0EC-3F6ED50E6EB7}"/>
                </a:ext>
              </a:extLst>
            </p:cNvPr>
            <p:cNvGrpSpPr/>
            <p:nvPr/>
          </p:nvGrpSpPr>
          <p:grpSpPr>
            <a:xfrm>
              <a:off x="5033188" y="2533671"/>
              <a:ext cx="2479081" cy="2479081"/>
              <a:chOff x="4990107" y="2577052"/>
              <a:chExt cx="2667000" cy="2667000"/>
            </a:xfrm>
          </p:grpSpPr>
          <p:sp>
            <p:nvSpPr>
              <p:cNvPr id="31" name="Freeform 239">
                <a:extLst>
                  <a:ext uri="{FF2B5EF4-FFF2-40B4-BE49-F238E27FC236}">
                    <a16:creationId xmlns:a16="http://schemas.microsoft.com/office/drawing/2014/main" id="{9331A190-61F4-49F8-9BDB-F731E9E46B27}"/>
                  </a:ext>
                </a:extLst>
              </p:cNvPr>
              <p:cNvSpPr>
                <a:spLocks noEditPoints="1"/>
              </p:cNvSpPr>
              <p:nvPr/>
            </p:nvSpPr>
            <p:spPr bwMode="auto">
              <a:xfrm>
                <a:off x="4990107" y="2577052"/>
                <a:ext cx="2667000" cy="2667000"/>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248">
                <a:extLst>
                  <a:ext uri="{FF2B5EF4-FFF2-40B4-BE49-F238E27FC236}">
                    <a16:creationId xmlns:a16="http://schemas.microsoft.com/office/drawing/2014/main" id="{135DE2A4-5D81-4169-BFAF-B519FA0D7E93}"/>
                  </a:ext>
                </a:extLst>
              </p:cNvPr>
              <p:cNvSpPr>
                <a:spLocks noEditPoints="1"/>
              </p:cNvSpPr>
              <p:nvPr/>
            </p:nvSpPr>
            <p:spPr bwMode="auto">
              <a:xfrm>
                <a:off x="5962451" y="3547809"/>
                <a:ext cx="722313" cy="725487"/>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uppieren 26">
              <a:extLst>
                <a:ext uri="{FF2B5EF4-FFF2-40B4-BE49-F238E27FC236}">
                  <a16:creationId xmlns:a16="http://schemas.microsoft.com/office/drawing/2014/main" id="{507432BB-DFD6-4218-AC34-5C67EF8163E5}"/>
                </a:ext>
              </a:extLst>
            </p:cNvPr>
            <p:cNvGrpSpPr/>
            <p:nvPr/>
          </p:nvGrpSpPr>
          <p:grpSpPr>
            <a:xfrm rot="584031">
              <a:off x="1882085" y="3138348"/>
              <a:ext cx="1564182" cy="1564182"/>
              <a:chOff x="1531565" y="3348869"/>
              <a:chExt cx="1682750" cy="1682750"/>
            </a:xfrm>
          </p:grpSpPr>
          <p:sp>
            <p:nvSpPr>
              <p:cNvPr id="29" name="Freeform 241">
                <a:extLst>
                  <a:ext uri="{FF2B5EF4-FFF2-40B4-BE49-F238E27FC236}">
                    <a16:creationId xmlns:a16="http://schemas.microsoft.com/office/drawing/2014/main" id="{A671658E-5E73-4DF3-A619-57788D65E0D7}"/>
                  </a:ext>
                </a:extLst>
              </p:cNvPr>
              <p:cNvSpPr>
                <a:spLocks noEditPoints="1"/>
              </p:cNvSpPr>
              <p:nvPr/>
            </p:nvSpPr>
            <p:spPr bwMode="auto">
              <a:xfrm>
                <a:off x="1531565" y="3348869"/>
                <a:ext cx="1682750" cy="1682750"/>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49">
                <a:extLst>
                  <a:ext uri="{FF2B5EF4-FFF2-40B4-BE49-F238E27FC236}">
                    <a16:creationId xmlns:a16="http://schemas.microsoft.com/office/drawing/2014/main" id="{EAD93810-1799-43ED-9099-C579E4E007E2}"/>
                  </a:ext>
                </a:extLst>
              </p:cNvPr>
              <p:cNvSpPr>
                <a:spLocks noEditPoints="1"/>
              </p:cNvSpPr>
              <p:nvPr/>
            </p:nvSpPr>
            <p:spPr bwMode="auto">
              <a:xfrm>
                <a:off x="2144340" y="3961644"/>
                <a:ext cx="457200" cy="4572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1173636263"/>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Wann dürfen personenbezogene Daten verarbeitet werden? (1)</a:t>
            </a:r>
            <a:endParaRPr lang="de-DE" dirty="0"/>
          </a:p>
        </p:txBody>
      </p:sp>
      <p:sp>
        <p:nvSpPr>
          <p:cNvPr id="3" name="Textplatzhalter 2"/>
          <p:cNvSpPr>
            <a:spLocks noGrp="1"/>
          </p:cNvSpPr>
          <p:nvPr>
            <p:ph sz="quarter" idx="18"/>
          </p:nvPr>
        </p:nvSpPr>
        <p:spPr>
          <a:xfrm>
            <a:off x="385763" y="1379538"/>
            <a:ext cx="6437659" cy="4848735"/>
          </a:xfrm>
        </p:spPr>
        <p:txBody>
          <a:bodyPr/>
          <a:lstStyle/>
          <a:p>
            <a:pPr lvl="1">
              <a:spcBef>
                <a:spcPts val="1200"/>
              </a:spcBef>
            </a:pPr>
            <a:r>
              <a:rPr lang="de-DE" dirty="0"/>
              <a:t>Die DSGVO ist ein Gesetz mit Erlaubnisvorbehalt!</a:t>
            </a:r>
          </a:p>
          <a:p>
            <a:pPr lvl="1">
              <a:spcBef>
                <a:spcPts val="1200"/>
              </a:spcBef>
            </a:pPr>
            <a:r>
              <a:rPr lang="de-DE" dirty="0"/>
              <a:t>Die Verarbeitung ist grundsätzlich verboten, es sei denn die Verarbeitung ist ausdrücklich gesetzlich erlaubt oder angeordnet oder die betroffene Person hat in die Verarbeitung eingewilligt.</a:t>
            </a:r>
          </a:p>
          <a:p>
            <a:pPr lvl="1">
              <a:spcBef>
                <a:spcPts val="1200"/>
              </a:spcBef>
            </a:pPr>
            <a:r>
              <a:rPr lang="de-DE" dirty="0"/>
              <a:t>Auch nationales Recht kann die Verarbeitung erlauben. </a:t>
            </a:r>
          </a:p>
          <a:p>
            <a:pPr lvl="1">
              <a:spcBef>
                <a:spcPts val="1200"/>
              </a:spcBef>
            </a:pPr>
            <a:r>
              <a:rPr lang="de-DE" dirty="0"/>
              <a:t>Art. 88 DSGVO in Verbindung mit § 26 BDSG erlaubt die Verarbeitung der Beschäftigtendaten, wenn sie erforderlich ist ... </a:t>
            </a:r>
          </a:p>
          <a:p>
            <a:pPr lvl="2"/>
            <a:r>
              <a:rPr lang="de-DE" dirty="0"/>
              <a:t>zur Anbahnung, zur Durchführung oder zur Beendigung des Beschäftigungsverhältnisses oder </a:t>
            </a:r>
          </a:p>
          <a:p>
            <a:pPr lvl="2"/>
            <a:r>
              <a:rPr lang="de-DE" dirty="0"/>
              <a:t>zur Ausübung oder Erfüllung der Rechte und Pflichten der Interessenvertretung der Beschäftigten oder</a:t>
            </a:r>
          </a:p>
          <a:p>
            <a:pPr lvl="2"/>
            <a:r>
              <a:rPr lang="de-DE" dirty="0"/>
              <a:t>zur Aufdeckung von Straftaten (unter strengen Voraussetzungen).</a:t>
            </a:r>
          </a:p>
          <a:p>
            <a:pPr lvl="1"/>
            <a:endParaRPr lang="de-DE" dirty="0"/>
          </a:p>
          <a:p>
            <a:pPr lvl="1"/>
            <a:endParaRPr lang="de-DE" dirty="0"/>
          </a:p>
        </p:txBody>
      </p:sp>
      <p:pic>
        <p:nvPicPr>
          <p:cNvPr id="5" name="Grafik 4" descr="Ein Bild, das Text, Zeitung enthält.&#10;&#10;Mit sehr hoher Zuverlässigkeit generierte Beschreibung">
            <a:extLst>
              <a:ext uri="{FF2B5EF4-FFF2-40B4-BE49-F238E27FC236}">
                <a16:creationId xmlns:a16="http://schemas.microsoft.com/office/drawing/2014/main" id="{E63A2F24-D3DE-40AA-950A-931A59046641}"/>
              </a:ext>
            </a:extLst>
          </p:cNvPr>
          <p:cNvPicPr>
            <a:picLocks/>
          </p:cNvPicPr>
          <p:nvPr/>
        </p:nvPicPr>
        <p:blipFill rotWithShape="1">
          <a:blip r:embed="rId3" cstate="print">
            <a:extLst>
              <a:ext uri="{28A0092B-C50C-407E-A947-70E740481C1C}">
                <a14:useLocalDpi xmlns:a14="http://schemas.microsoft.com/office/drawing/2010/main"/>
              </a:ext>
            </a:extLst>
          </a:blip>
          <a:srcRect l="61229" r="8499"/>
          <a:stretch/>
        </p:blipFill>
        <p:spPr>
          <a:xfrm>
            <a:off x="6694200" y="1379538"/>
            <a:ext cx="4899600" cy="4899600"/>
          </a:xfrm>
          <a:prstGeom prst="arc">
            <a:avLst>
              <a:gd name="adj1" fmla="val 5400000"/>
              <a:gd name="adj2" fmla="val 16199500"/>
            </a:avLst>
          </a:prstGeom>
        </p:spPr>
      </p:pic>
      <p:sp>
        <p:nvSpPr>
          <p:cNvPr id="7" name="Textplatzhalter 3">
            <a:extLst>
              <a:ext uri="{FF2B5EF4-FFF2-40B4-BE49-F238E27FC236}">
                <a16:creationId xmlns:a16="http://schemas.microsoft.com/office/drawing/2014/main" id="{B89DFDDB-C2C3-428F-8340-20144487CFB3}"/>
              </a:ext>
            </a:extLst>
          </p:cNvPr>
          <p:cNvSpPr txBox="1">
            <a:spLocks/>
          </p:cNvSpPr>
          <p:nvPr/>
        </p:nvSpPr>
        <p:spPr bwMode="auto">
          <a:xfrm>
            <a:off x="385763" y="6339621"/>
            <a:ext cx="83518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kern="0" dirty="0"/>
              <a:t>Bildquelle: </a:t>
            </a:r>
            <a:r>
              <a:rPr lang="de-DE" kern="0" dirty="0" err="1"/>
              <a:t>fotolia</a:t>
            </a:r>
            <a:r>
              <a:rPr lang="de-DE" kern="0" dirty="0"/>
              <a:t>, Urheber: Jürgen </a:t>
            </a:r>
            <a:r>
              <a:rPr lang="de-DE" kern="0" dirty="0" err="1"/>
              <a:t>Fälchle</a:t>
            </a:r>
            <a:r>
              <a:rPr lang="de-DE" kern="0" dirty="0"/>
              <a:t> </a:t>
            </a:r>
          </a:p>
        </p:txBody>
      </p:sp>
    </p:spTree>
    <p:extLst>
      <p:ext uri="{BB962C8B-B14F-4D97-AF65-F5344CB8AC3E}">
        <p14:creationId xmlns:p14="http://schemas.microsoft.com/office/powerpoint/2010/main" val="1919505934"/>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Wann dürfen personenbezogene Daten verarbeitet werden? (2)</a:t>
            </a:r>
          </a:p>
        </p:txBody>
      </p:sp>
      <p:sp>
        <p:nvSpPr>
          <p:cNvPr id="3" name="Textplatzhalter 2"/>
          <p:cNvSpPr>
            <a:spLocks noGrp="1"/>
          </p:cNvSpPr>
          <p:nvPr>
            <p:ph sz="quarter" idx="18"/>
          </p:nvPr>
        </p:nvSpPr>
        <p:spPr>
          <a:xfrm>
            <a:off x="385764" y="1379538"/>
            <a:ext cx="5955216" cy="4848735"/>
          </a:xfrm>
        </p:spPr>
        <p:txBody>
          <a:bodyPr/>
          <a:lstStyle/>
          <a:p>
            <a:pPr lvl="1"/>
            <a:r>
              <a:rPr lang="de-DE" dirty="0"/>
              <a:t>Art. 6 Abs. 1 DSGVO: Die Verarbeitung ist nur rechtmäßig, wenn mindestens ...</a:t>
            </a:r>
          </a:p>
          <a:p>
            <a:pPr lvl="2"/>
            <a:r>
              <a:rPr lang="de-DE" dirty="0"/>
              <a:t>eine Einwilligung der betroffenen Person vorliegt </a:t>
            </a:r>
            <a:r>
              <a:rPr lang="de-DE" dirty="0">
                <a:sym typeface="Wingdings" panose="05000000000000000000" pitchFamily="2" charset="2"/>
              </a:rPr>
              <a:t> lit. a</a:t>
            </a:r>
            <a:endParaRPr lang="de-DE" dirty="0"/>
          </a:p>
          <a:p>
            <a:pPr lvl="2"/>
            <a:r>
              <a:rPr lang="de-DE" dirty="0"/>
              <a:t>die Verarbeitung erforderlich ist für:</a:t>
            </a:r>
          </a:p>
          <a:p>
            <a:pPr lvl="3"/>
            <a:r>
              <a:rPr lang="de-DE" sz="1200" dirty="0"/>
              <a:t>die Erfüllung eines Vertrages mit der betroffenen Person oder dessen Anbahnung </a:t>
            </a:r>
            <a:r>
              <a:rPr lang="de-DE" sz="1200" dirty="0">
                <a:sym typeface="Wingdings" panose="05000000000000000000" pitchFamily="2" charset="2"/>
              </a:rPr>
              <a:t> lit.</a:t>
            </a:r>
            <a:r>
              <a:rPr lang="de-DE" sz="1200" dirty="0"/>
              <a:t> b,</a:t>
            </a:r>
          </a:p>
          <a:p>
            <a:pPr lvl="3"/>
            <a:r>
              <a:rPr lang="de-DE" sz="1200" dirty="0"/>
              <a:t>die Erfüllung rechtlichen Verpflichtung des Verantwortlichen </a:t>
            </a:r>
            <a:r>
              <a:rPr lang="de-DE" sz="1200" dirty="0">
                <a:sym typeface="Wingdings" panose="05000000000000000000" pitchFamily="2" charset="2"/>
              </a:rPr>
              <a:t> lit. c,</a:t>
            </a:r>
          </a:p>
          <a:p>
            <a:pPr lvl="3"/>
            <a:r>
              <a:rPr lang="de-DE" sz="1200" dirty="0"/>
              <a:t>den Schutz von lebenswichtigen Interessen </a:t>
            </a:r>
            <a:r>
              <a:rPr lang="de-DE" sz="1200" dirty="0">
                <a:sym typeface="Wingdings" panose="05000000000000000000" pitchFamily="2" charset="2"/>
              </a:rPr>
              <a:t> lit. d</a:t>
            </a:r>
          </a:p>
          <a:p>
            <a:pPr lvl="3"/>
            <a:r>
              <a:rPr lang="de-DE" sz="1200" dirty="0">
                <a:sym typeface="Wingdings" panose="05000000000000000000" pitchFamily="2" charset="2"/>
              </a:rPr>
              <a:t>die Wahrnehmung von Aufgaben im öffentlichen Interesse oder in Ausübung öffentlicher Gewalt  lit. e</a:t>
            </a:r>
          </a:p>
          <a:p>
            <a:pPr lvl="3"/>
            <a:r>
              <a:rPr lang="de-DE" sz="1200" dirty="0">
                <a:sym typeface="Wingdings" panose="05000000000000000000" pitchFamily="2" charset="2"/>
              </a:rPr>
              <a:t>die Wahrung berechtigter Interessen des Verantwortlichen bei Interessenabwägung  lit. f</a:t>
            </a:r>
            <a:endParaRPr lang="de-DE" dirty="0">
              <a:sym typeface="Wingdings" panose="05000000000000000000" pitchFamily="2" charset="2"/>
            </a:endParaRPr>
          </a:p>
          <a:p>
            <a:pPr lvl="1">
              <a:spcBef>
                <a:spcPts val="1200"/>
              </a:spcBef>
            </a:pPr>
            <a:r>
              <a:rPr lang="de-DE" dirty="0">
                <a:sym typeface="Wingdings" panose="05000000000000000000" pitchFamily="2" charset="2"/>
              </a:rPr>
              <a:t>Zu lit. c und e können nationale Regelungen spezifizierend gelten.</a:t>
            </a:r>
            <a:endParaRPr lang="de-DE" dirty="0"/>
          </a:p>
        </p:txBody>
      </p:sp>
      <p:pic>
        <p:nvPicPr>
          <p:cNvPr id="5" name="Grafik 4" descr="Ein Bild, das Text, Zeitung enthält.&#10;&#10;Mit sehr hoher Zuverlässigkeit generierte Beschreibung">
            <a:extLst>
              <a:ext uri="{FF2B5EF4-FFF2-40B4-BE49-F238E27FC236}">
                <a16:creationId xmlns:a16="http://schemas.microsoft.com/office/drawing/2014/main" id="{8DF4C799-C59A-42BB-8005-57FD8CE8FE93}"/>
              </a:ext>
            </a:extLst>
          </p:cNvPr>
          <p:cNvPicPr>
            <a:picLocks/>
          </p:cNvPicPr>
          <p:nvPr/>
        </p:nvPicPr>
        <p:blipFill rotWithShape="1">
          <a:blip r:embed="rId3" cstate="print">
            <a:extLst>
              <a:ext uri="{28A0092B-C50C-407E-A947-70E740481C1C}">
                <a14:useLocalDpi xmlns:a14="http://schemas.microsoft.com/office/drawing/2010/main"/>
              </a:ext>
            </a:extLst>
          </a:blip>
          <a:srcRect l="61229" r="8499"/>
          <a:stretch/>
        </p:blipFill>
        <p:spPr>
          <a:xfrm>
            <a:off x="6694200" y="1379538"/>
            <a:ext cx="4899600" cy="4899600"/>
          </a:xfrm>
          <a:prstGeom prst="arc">
            <a:avLst>
              <a:gd name="adj1" fmla="val 5400000"/>
              <a:gd name="adj2" fmla="val 16199500"/>
            </a:avLst>
          </a:prstGeom>
        </p:spPr>
      </p:pic>
      <p:sp>
        <p:nvSpPr>
          <p:cNvPr id="7" name="Textplatzhalter 3">
            <a:extLst>
              <a:ext uri="{FF2B5EF4-FFF2-40B4-BE49-F238E27FC236}">
                <a16:creationId xmlns:a16="http://schemas.microsoft.com/office/drawing/2014/main" id="{7869CE93-C55A-48F4-9313-428F5569D957}"/>
              </a:ext>
            </a:extLst>
          </p:cNvPr>
          <p:cNvSpPr txBox="1">
            <a:spLocks/>
          </p:cNvSpPr>
          <p:nvPr/>
        </p:nvSpPr>
        <p:spPr bwMode="auto">
          <a:xfrm>
            <a:off x="385763" y="6339621"/>
            <a:ext cx="83518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Clr>
                <a:srgbClr val="000099"/>
              </a:buClr>
              <a:buFont typeface="Arial" panose="020B0604020202020204" pitchFamily="34" charset="0"/>
              <a:buNone/>
              <a:defRPr sz="900">
                <a:solidFill>
                  <a:schemeClr val="tx1"/>
                </a:solidFill>
                <a:latin typeface="Tahoma" pitchFamily="34" charset="0"/>
                <a:ea typeface="Tahoma" pitchFamily="34" charset="0"/>
                <a:cs typeface="Tahoma" pitchFamily="34" charset="0"/>
              </a:defRPr>
            </a:lvl1pPr>
            <a:lvl2pPr marL="269875" indent="-268288" algn="l" rtl="0" eaLnBrk="0" fontAlgn="base" hangingPunct="0">
              <a:lnSpc>
                <a:spcPct val="110000"/>
              </a:lnSpc>
              <a:spcBef>
                <a:spcPct val="30000"/>
              </a:spcBef>
              <a:spcAft>
                <a:spcPct val="0"/>
              </a:spcAft>
              <a:buClr>
                <a:schemeClr val="accent1"/>
              </a:buClr>
              <a:buFont typeface="Wingdings" pitchFamily="2" charset="2"/>
              <a:buChar char="§"/>
              <a:defRPr sz="1600">
                <a:solidFill>
                  <a:schemeClr val="tx1"/>
                </a:solidFill>
                <a:latin typeface="Tahoma" pitchFamily="34" charset="0"/>
                <a:ea typeface="Tahoma" pitchFamily="34" charset="0"/>
                <a:cs typeface="Tahoma" pitchFamily="34" charset="0"/>
              </a:defRPr>
            </a:lvl2pPr>
            <a:lvl3pPr marL="534988" indent="-263525"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3pPr>
            <a:lvl4pPr marL="808038" indent="-271463" algn="l" rtl="0" eaLnBrk="0" fontAlgn="base" hangingPunct="0">
              <a:lnSpc>
                <a:spcPct val="110000"/>
              </a:lnSpc>
              <a:spcBef>
                <a:spcPct val="30000"/>
              </a:spcBef>
              <a:spcAft>
                <a:spcPct val="0"/>
              </a:spcAft>
              <a:buClr>
                <a:schemeClr val="accent1"/>
              </a:buClr>
              <a:buFont typeface="Wingdings" pitchFamily="2" charset="2"/>
              <a:buChar char="§"/>
              <a:defRPr sz="1400">
                <a:solidFill>
                  <a:schemeClr val="tx1"/>
                </a:solidFill>
                <a:latin typeface="Tahoma" pitchFamily="34" charset="0"/>
                <a:ea typeface="Tahoma" pitchFamily="34" charset="0"/>
                <a:cs typeface="Tahoma" pitchFamily="34" charset="0"/>
              </a:defRPr>
            </a:lvl4pPr>
            <a:lvl5pPr marL="1095375" indent="-285750" algn="l" rtl="0" eaLnBrk="0" fontAlgn="base" hangingPunct="0">
              <a:lnSpc>
                <a:spcPct val="110000"/>
              </a:lnSpc>
              <a:spcBef>
                <a:spcPct val="30000"/>
              </a:spcBef>
              <a:spcAft>
                <a:spcPct val="0"/>
              </a:spcAft>
              <a:buClr>
                <a:schemeClr val="accent1"/>
              </a:buClr>
              <a:buFont typeface="Symbol" panose="05050102010706020507" pitchFamily="18" charset="2"/>
              <a:buChar char="-"/>
              <a:defRPr sz="1400">
                <a:solidFill>
                  <a:schemeClr val="tx1"/>
                </a:solidFill>
                <a:latin typeface="Tahoma" pitchFamily="34" charset="0"/>
                <a:ea typeface="Tahoma" pitchFamily="34" charset="0"/>
                <a:cs typeface="Tahoma" pitchFamily="34" charset="0"/>
              </a:defRPr>
            </a:lvl5pPr>
            <a:lvl6pPr marL="15303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6pPr>
            <a:lvl7pPr marL="19875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7pPr>
            <a:lvl8pPr marL="24447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8pPr>
            <a:lvl9pPr marL="2901950" indent="-263525" algn="l" rtl="0" fontAlgn="base">
              <a:lnSpc>
                <a:spcPct val="110000"/>
              </a:lnSpc>
              <a:spcBef>
                <a:spcPct val="30000"/>
              </a:spcBef>
              <a:spcAft>
                <a:spcPct val="0"/>
              </a:spcAft>
              <a:buClr>
                <a:schemeClr val="tx2"/>
              </a:buClr>
              <a:buFont typeface="Wingdings" pitchFamily="2" charset="2"/>
              <a:buChar char="o"/>
              <a:defRPr sz="1400">
                <a:solidFill>
                  <a:schemeClr val="tx1"/>
                </a:solidFill>
                <a:latin typeface="+mn-lt"/>
                <a:ea typeface="+mn-ea"/>
                <a:cs typeface="+mn-cs"/>
              </a:defRPr>
            </a:lvl9pPr>
          </a:lstStyle>
          <a:p>
            <a:r>
              <a:rPr lang="de-DE" kern="0" dirty="0"/>
              <a:t>Bildquelle: </a:t>
            </a:r>
            <a:r>
              <a:rPr lang="de-DE" kern="0" dirty="0" err="1"/>
              <a:t>fotolia</a:t>
            </a:r>
            <a:r>
              <a:rPr lang="de-DE" kern="0" dirty="0"/>
              <a:t>, Urheber: Jürgen </a:t>
            </a:r>
            <a:r>
              <a:rPr lang="de-DE" kern="0" dirty="0" err="1"/>
              <a:t>Fälchle</a:t>
            </a:r>
            <a:r>
              <a:rPr lang="de-DE" kern="0" dirty="0"/>
              <a:t> </a:t>
            </a:r>
          </a:p>
        </p:txBody>
      </p:sp>
    </p:spTree>
    <p:extLst>
      <p:ext uri="{BB962C8B-B14F-4D97-AF65-F5344CB8AC3E}">
        <p14:creationId xmlns:p14="http://schemas.microsoft.com/office/powerpoint/2010/main" val="3568363296"/>
      </p:ext>
    </p:extLst>
  </p:cSld>
  <p:clrMapOvr>
    <a:masterClrMapping/>
  </p:clrMapOvr>
  <p:transition spd="slow">
    <p:wipe dir="r"/>
  </p:transition>
</p:sld>
</file>

<file path=ppt/theme/theme1.xml><?xml version="1.0" encoding="utf-8"?>
<a:theme xmlns:a="http://schemas.openxmlformats.org/drawingml/2006/main" name="TKMmed!a-201409-sp">
  <a:themeElements>
    <a:clrScheme name="TeachToProtect">
      <a:dk1>
        <a:srgbClr val="000000"/>
      </a:dk1>
      <a:lt1>
        <a:srgbClr val="FFFFFF"/>
      </a:lt1>
      <a:dk2>
        <a:srgbClr val="0077D0"/>
      </a:dk2>
      <a:lt2>
        <a:srgbClr val="E0E5E8"/>
      </a:lt2>
      <a:accent1>
        <a:srgbClr val="008CF6"/>
      </a:accent1>
      <a:accent2>
        <a:srgbClr val="465860"/>
      </a:accent2>
      <a:accent3>
        <a:srgbClr val="A2B1BA"/>
      </a:accent3>
      <a:accent4>
        <a:srgbClr val="D1004B"/>
      </a:accent4>
      <a:accent5>
        <a:srgbClr val="A0D300"/>
      </a:accent5>
      <a:accent6>
        <a:srgbClr val="FFCE00"/>
      </a:accent6>
      <a:hlink>
        <a:srgbClr val="646464"/>
      </a:hlink>
      <a:folHlink>
        <a:srgbClr val="C8C8C8"/>
      </a:folHlink>
    </a:clrScheme>
    <a:fontScheme name="TKM">
      <a:majorFont>
        <a:latin typeface="Tahoma"/>
        <a:ea typeface="Arial Unicode MS"/>
        <a:cs typeface="Arial Unicode MS"/>
      </a:majorFont>
      <a:minorFont>
        <a:latin typeface="Tahoma"/>
        <a:ea typeface="Arial Unicode MS"/>
        <a:cs typeface="Arial Unicode MS"/>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72000" tIns="72000" rIns="72000" bIns="72000" numCol="1" rtlCol="0" anchor="ctr" anchorCtr="0" compatLnSpc="1">
        <a:prstTxWarp prst="textNoShape">
          <a:avLst/>
        </a:prstTxWarp>
      </a:bodyPr>
      <a:lstStyle>
        <a:defPPr algn="ctr">
          <a:defRPr sz="1600">
            <a:solidFill>
              <a:srgbClr val="FFFFFF"/>
            </a:solidFill>
            <a:latin typeface="Tahoma"/>
          </a:defRPr>
        </a:defPPr>
      </a:lstStyle>
    </a:spDef>
    <a:lnDef>
      <a:spPr bwMode="auto">
        <a:solidFill>
          <a:schemeClr val="accent1"/>
        </a:solidFill>
        <a:ln w="9525" cap="flat" cmpd="sng" algn="ctr">
          <a:solidFill>
            <a:schemeClr val="accent2"/>
          </a:solidFill>
          <a:prstDash val="solid"/>
          <a:round/>
          <a:headEnd type="none" w="med" len="med"/>
          <a:tailEnd type="none" w="med" len="med"/>
        </a:ln>
        <a:effectLst/>
      </a:spPr>
      <a:bodyPr/>
      <a:lstStyle/>
    </a:lnDef>
    <a:txDef>
      <a:spPr>
        <a:noFill/>
      </a:spPr>
      <a:bodyPr wrap="square" lIns="0" tIns="0" rIns="0" bIns="0" rtlCol="0">
        <a:spAutoFit/>
      </a:bodyPr>
      <a:lstStyle>
        <a:defPPr>
          <a:defRPr sz="1600" dirty="0" err="1" smtClean="0"/>
        </a:defPPr>
      </a:lstStyle>
    </a:txDef>
  </a:objectDefaults>
  <a:extraClrSchemeLst>
    <a:extraClrScheme>
      <a:clrScheme name="XEL 001-13 1">
        <a:dk1>
          <a:srgbClr val="000000"/>
        </a:dk1>
        <a:lt1>
          <a:srgbClr val="FFFFFF"/>
        </a:lt1>
        <a:dk2>
          <a:srgbClr val="000099"/>
        </a:dk2>
        <a:lt2>
          <a:srgbClr val="DCDCDC"/>
        </a:lt2>
        <a:accent1>
          <a:srgbClr val="5489C2"/>
        </a:accent1>
        <a:accent2>
          <a:srgbClr val="A5B6DA"/>
        </a:accent2>
        <a:accent3>
          <a:srgbClr val="FFFFFF"/>
        </a:accent3>
        <a:accent4>
          <a:srgbClr val="000000"/>
        </a:accent4>
        <a:accent5>
          <a:srgbClr val="B3C4DD"/>
        </a:accent5>
        <a:accent6>
          <a:srgbClr val="95A5C5"/>
        </a:accent6>
        <a:hlink>
          <a:srgbClr val="646464"/>
        </a:hlink>
        <a:folHlink>
          <a:srgbClr val="C8C8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KMedia Vorlage.potx" id="{9F6BCE8A-5C18-4CC9-9719-6AADB2C8F38F}" vid="{18AB7A2B-4F97-49D2-995A-25BA455A8CB2}"/>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 dockstate="right" visibility="0" width="350" row="7">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04EC7BCC-B2CA-4F5E-A78E-D0BD19DD8343}">
  <we:reference id="wa104381411" version="1.0.0.0" store="de-DE" storeType="OMEX"/>
  <we:alternateReferences>
    <we:reference id="WA104381411" version="1.0.0.0" store="WA10438141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8E894E-8D66-438E-BA7E-290BCDC51BFF}">
  <we:reference id="wa104178141" version="3.10.0.19" store="de-DE" storeType="OMEX"/>
  <we:alternateReferences>
    <we:reference id="WA104178141" version="3.10.0.19"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30CCCDF6-E086-4FEC-8E03-D04B882E9DF1}">
  <we:reference id="wa104381063" version="1.0.0.0" store="de-DE" storeType="OMEX"/>
  <we:alternateReferences>
    <we:reference id="WA104381063" version="1.0.0.0"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6502</Words>
  <Application>Microsoft Office PowerPoint</Application>
  <PresentationFormat>Bildschirmpräsentation (4:3)</PresentationFormat>
  <Paragraphs>632</Paragraphs>
  <Slides>24</Slides>
  <Notes>24</Notes>
  <HiddenSlides>1</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24</vt:i4>
      </vt:variant>
    </vt:vector>
  </HeadingPairs>
  <TitlesOfParts>
    <vt:vector size="32" baseType="lpstr">
      <vt:lpstr>ＭＳ Ｐゴシック</vt:lpstr>
      <vt:lpstr>Arial</vt:lpstr>
      <vt:lpstr>Arial Unicode MS</vt:lpstr>
      <vt:lpstr>Comic Sans MS</vt:lpstr>
      <vt:lpstr>Symbol</vt:lpstr>
      <vt:lpstr>Tahoma</vt:lpstr>
      <vt:lpstr>Wingdings</vt:lpstr>
      <vt:lpstr>TKMmed!a-201409-sp</vt:lpstr>
      <vt:lpstr>Mitarbeitersensibilisierung Datenschutz</vt:lpstr>
      <vt:lpstr>Was ist Datenschutz?</vt:lpstr>
      <vt:lpstr>Welche Gesetze schützen uns?</vt:lpstr>
      <vt:lpstr>Wer ist verantwortlich für die Einhaltung?</vt:lpstr>
      <vt:lpstr>Was sind personenbezogene Daten?</vt:lpstr>
      <vt:lpstr>Sind alle Daten gleich?</vt:lpstr>
      <vt:lpstr>Was ist Verarbeitung?</vt:lpstr>
      <vt:lpstr>Wann dürfen personenbezogene Daten verarbeitet werden? (1)</vt:lpstr>
      <vt:lpstr>Wann dürfen personenbezogene Daten verarbeitet werden? (2)</vt:lpstr>
      <vt:lpstr>Was sind Einwilligungen?</vt:lpstr>
      <vt:lpstr>Grundsätze bei der Verarbeitung</vt:lpstr>
      <vt:lpstr>Welche Rechte haben betroffene Personen? (1)</vt:lpstr>
      <vt:lpstr>Welche Rechte haben betroffene Personen? (2)</vt:lpstr>
      <vt:lpstr>Welche Pflichten hat der Verantwortliche? (1)</vt:lpstr>
      <vt:lpstr>Welche Pflichten hat der Verantwortliche? (2)</vt:lpstr>
      <vt:lpstr>Welche Pflichten hat der Verantwortliche? (3)</vt:lpstr>
      <vt:lpstr>Was ist eine Datenschutz-Folgen-abschätzung? (data protection impact assessment)</vt:lpstr>
      <vt:lpstr>Was muss technisch sichergestellt werden? (1)</vt:lpstr>
      <vt:lpstr>Was muss technisch sichergestellt werden? (2)</vt:lpstr>
      <vt:lpstr>Was tun, wenn ein Dritter für mich verarbeitet?</vt:lpstr>
      <vt:lpstr>Wann muss ich was melden?</vt:lpstr>
      <vt:lpstr>Wie teuer sind Verstöße?</vt:lpstr>
      <vt:lpstr>Zu guter Letzt ein Tipp …</vt:lpstr>
      <vt:lpstr>Ihr Referent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Mitarbeitersensibilisierung Datenschutz</dc:title>
  <dc:creator>Stefan Purder</dc:creator>
  <cp:lastModifiedBy>MN - Mareike Nessen</cp:lastModifiedBy>
  <cp:revision>1653</cp:revision>
  <dcterms:created xsi:type="dcterms:W3CDTF">2006-10-31T09:35:14Z</dcterms:created>
  <dcterms:modified xsi:type="dcterms:W3CDTF">2018-07-18T13:33:37Z</dcterms:modified>
</cp:coreProperties>
</file>